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5" r:id="rId5"/>
    <p:sldId id="259" r:id="rId6"/>
    <p:sldId id="267" r:id="rId7"/>
    <p:sldId id="268" r:id="rId8"/>
    <p:sldId id="270" r:id="rId9"/>
    <p:sldId id="272" r:id="rId10"/>
    <p:sldId id="271" r:id="rId11"/>
    <p:sldId id="266" r:id="rId12"/>
    <p:sldId id="274" r:id="rId13"/>
    <p:sldId id="273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2751" y="393700"/>
            <a:ext cx="8659283" cy="577850"/>
          </a:xfrm>
        </p:spPr>
        <p:txBody>
          <a:bodyPr/>
          <a:lstStyle>
            <a:lvl1pPr>
              <a:defRPr>
                <a:solidFill>
                  <a:srgbClr val="3399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3918" y="1498600"/>
            <a:ext cx="5609167" cy="4667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6246284" y="1498600"/>
            <a:ext cx="5611283" cy="466725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de-DE" noProof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/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3DAA0E6D-D54A-F84D-BF34-AB25688F0F27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136865EE-CFE9-7640-8B4B-6D433D05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217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74 </a:t>
            </a:r>
            <a:r>
              <a:rPr lang="en-US" sz="5400" dirty="0" err="1" smtClean="0"/>
              <a:t>y.o</a:t>
            </a:r>
            <a:r>
              <a:rPr lang="en-US" sz="5400" dirty="0" smtClean="0"/>
              <a:t>. RHD insulin dependent diabetic patient (BMI 34.75), bilateral osteoarthritis of the shoulder left worse than right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852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0"/>
            <a:ext cx="10363200" cy="1143000"/>
          </a:xfrm>
        </p:spPr>
        <p:txBody>
          <a:bodyPr/>
          <a:lstStyle/>
          <a:p>
            <a:r>
              <a:rPr lang="en-US" dirty="0" smtClean="0"/>
              <a:t>CBC (1 day post-op)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1190897"/>
            <a:ext cx="12052661" cy="4114800"/>
          </a:xfrm>
        </p:spPr>
        <p:txBody>
          <a:bodyPr/>
          <a:lstStyle/>
          <a:p>
            <a:r>
              <a:rPr lang="en-US" sz="2400" dirty="0"/>
              <a:t>	</a:t>
            </a:r>
            <a:r>
              <a:rPr lang="en-US" sz="2400" dirty="0" smtClean="0"/>
              <a:t>                        	Ref </a:t>
            </a:r>
            <a:r>
              <a:rPr lang="en-US" sz="2400" dirty="0"/>
              <a:t>Range &amp; Units	8d ago</a:t>
            </a:r>
          </a:p>
          <a:p>
            <a:r>
              <a:rPr lang="en-US" sz="2400" dirty="0"/>
              <a:t>White Cell Count	</a:t>
            </a:r>
            <a:r>
              <a:rPr lang="en-US" sz="2400" dirty="0" smtClean="0"/>
              <a:t>	3.8 </a:t>
            </a:r>
            <a:r>
              <a:rPr lang="en-US" sz="2400" dirty="0"/>
              <a:t>- 10.6 10*3/</a:t>
            </a:r>
            <a:r>
              <a:rPr lang="en-US" sz="2400" dirty="0" err="1"/>
              <a:t>uL</a:t>
            </a:r>
            <a:r>
              <a:rPr lang="en-US" sz="2400" dirty="0"/>
              <a:t>	10.2 </a:t>
            </a:r>
          </a:p>
          <a:p>
            <a:r>
              <a:rPr lang="en-US" sz="2400" dirty="0"/>
              <a:t>Red Cell Count	</a:t>
            </a:r>
            <a:r>
              <a:rPr lang="en-US" sz="2400" dirty="0" smtClean="0"/>
              <a:t>	4.40 </a:t>
            </a:r>
            <a:r>
              <a:rPr lang="en-US" sz="2400" dirty="0"/>
              <a:t>- 5.90 10*6/µL	</a:t>
            </a:r>
            <a:r>
              <a:rPr lang="en-US" sz="2400" dirty="0">
                <a:solidFill>
                  <a:srgbClr val="FF0000"/>
                </a:solidFill>
              </a:rPr>
              <a:t>3.45  </a:t>
            </a:r>
          </a:p>
          <a:p>
            <a:r>
              <a:rPr lang="en-US" sz="2400" dirty="0"/>
              <a:t>Hemoglobin	</a:t>
            </a:r>
            <a:r>
              <a:rPr lang="en-US" sz="2400" dirty="0" smtClean="0"/>
              <a:t>	13.0 </a:t>
            </a:r>
            <a:r>
              <a:rPr lang="en-US" sz="2400" dirty="0"/>
              <a:t>- 18.0 g/</a:t>
            </a:r>
            <a:r>
              <a:rPr lang="en-US" sz="2400" dirty="0" err="1"/>
              <a:t>dL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9.1 </a:t>
            </a:r>
            <a:r>
              <a:rPr lang="en-US" sz="2400" dirty="0"/>
              <a:t> </a:t>
            </a:r>
          </a:p>
          <a:p>
            <a:r>
              <a:rPr lang="en-US" sz="2400" dirty="0"/>
              <a:t>Hematocrit	</a:t>
            </a:r>
            <a:r>
              <a:rPr lang="en-US" sz="2400" dirty="0" smtClean="0"/>
              <a:t>		40.0 </a:t>
            </a:r>
            <a:r>
              <a:rPr lang="en-US" sz="2400" dirty="0"/>
              <a:t>- 52.0 %	</a:t>
            </a:r>
            <a:r>
              <a:rPr lang="en-US" sz="2400" dirty="0" smtClean="0"/>
              <a:t>           </a:t>
            </a:r>
            <a:r>
              <a:rPr lang="en-US" sz="2400" dirty="0" smtClean="0">
                <a:solidFill>
                  <a:srgbClr val="FF0000"/>
                </a:solidFill>
              </a:rPr>
              <a:t> 30.0 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MCV	</a:t>
            </a:r>
            <a:r>
              <a:rPr lang="en-US" sz="2400" dirty="0" smtClean="0"/>
              <a:t>		80.0 </a:t>
            </a:r>
            <a:r>
              <a:rPr lang="en-US" sz="2400" dirty="0"/>
              <a:t>- 100.0 </a:t>
            </a:r>
            <a:r>
              <a:rPr lang="en-US" sz="2400" dirty="0" err="1"/>
              <a:t>fL</a:t>
            </a:r>
            <a:r>
              <a:rPr lang="en-US" sz="2400" dirty="0"/>
              <a:t>	</a:t>
            </a:r>
            <a:r>
              <a:rPr lang="en-US" sz="2400" dirty="0" smtClean="0"/>
              <a:t>87.0 </a:t>
            </a:r>
            <a:endParaRPr lang="en-US" sz="2400" dirty="0"/>
          </a:p>
          <a:p>
            <a:r>
              <a:rPr lang="en-US" sz="2400" dirty="0"/>
              <a:t>MCH	</a:t>
            </a:r>
            <a:r>
              <a:rPr lang="en-US" sz="2400" dirty="0" smtClean="0"/>
              <a:t>		26.0 </a:t>
            </a:r>
            <a:r>
              <a:rPr lang="en-US" sz="2400" dirty="0"/>
              <a:t>- 34.0 </a:t>
            </a:r>
            <a:r>
              <a:rPr lang="en-US" sz="2400" dirty="0" err="1"/>
              <a:t>pg</a:t>
            </a:r>
            <a:r>
              <a:rPr lang="en-US" sz="2400" dirty="0"/>
              <a:t>	</a:t>
            </a:r>
            <a:r>
              <a:rPr lang="en-US" sz="2400" dirty="0" smtClean="0"/>
              <a:t>            26.4 </a:t>
            </a:r>
            <a:endParaRPr lang="en-US" sz="2400" dirty="0"/>
          </a:p>
          <a:p>
            <a:r>
              <a:rPr lang="en-US" sz="2400" dirty="0"/>
              <a:t>MCHC	</a:t>
            </a:r>
            <a:r>
              <a:rPr lang="en-US" sz="2400" dirty="0" smtClean="0"/>
              <a:t>                         32.0 </a:t>
            </a:r>
            <a:r>
              <a:rPr lang="en-US" sz="2400" dirty="0"/>
              <a:t>- 36.0 g/</a:t>
            </a:r>
            <a:r>
              <a:rPr lang="en-US" sz="2400" dirty="0" err="1"/>
              <a:t>dL</a:t>
            </a:r>
            <a:r>
              <a:rPr lang="en-US" sz="2400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30.3</a:t>
            </a:r>
            <a:r>
              <a:rPr lang="en-US" sz="2400" dirty="0" smtClean="0"/>
              <a:t>  </a:t>
            </a:r>
            <a:endParaRPr lang="en-US" sz="2400" dirty="0"/>
          </a:p>
          <a:p>
            <a:r>
              <a:rPr lang="en-US" sz="2400" dirty="0"/>
              <a:t>RBC Distribution Width	11.6 - 14.8 %	</a:t>
            </a:r>
            <a:r>
              <a:rPr lang="en-US" sz="2400" dirty="0" smtClean="0"/>
              <a:t>  	</a:t>
            </a:r>
            <a:r>
              <a:rPr lang="en-US" sz="2400" dirty="0" smtClean="0">
                <a:solidFill>
                  <a:srgbClr val="FF0000"/>
                </a:solidFill>
              </a:rPr>
              <a:t>17.9</a:t>
            </a:r>
            <a:r>
              <a:rPr lang="en-US" sz="2400" dirty="0" smtClean="0"/>
              <a:t>  </a:t>
            </a:r>
            <a:endParaRPr lang="en-US" sz="2400" dirty="0"/>
          </a:p>
          <a:p>
            <a:r>
              <a:rPr lang="en-US" sz="2400" dirty="0"/>
              <a:t>Platelet count	</a:t>
            </a:r>
            <a:r>
              <a:rPr lang="en-US" sz="2400" dirty="0" smtClean="0"/>
              <a:t>	150 </a:t>
            </a:r>
            <a:r>
              <a:rPr lang="en-US" sz="2400" dirty="0"/>
              <a:t>- 440 10*3/</a:t>
            </a:r>
            <a:r>
              <a:rPr lang="en-US" sz="2400" dirty="0" err="1"/>
              <a:t>uL</a:t>
            </a:r>
            <a:r>
              <a:rPr lang="en-US" sz="2400" dirty="0"/>
              <a:t>	</a:t>
            </a:r>
            <a:r>
              <a:rPr lang="en-US" sz="2400" dirty="0" smtClean="0"/>
              <a:t> 201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77" y="161365"/>
            <a:ext cx="10363200" cy="1143000"/>
          </a:xfrm>
        </p:spPr>
        <p:txBody>
          <a:bodyPr/>
          <a:lstStyle/>
          <a:p>
            <a:r>
              <a:rPr lang="en-US" dirty="0" smtClean="0"/>
              <a:t>X-rays from 11/4/19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7" b="22440"/>
          <a:stretch/>
        </p:blipFill>
        <p:spPr>
          <a:xfrm>
            <a:off x="1937318" y="3957778"/>
            <a:ext cx="3826987" cy="2697619"/>
          </a:xfr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7" t="17083" r="7371" b="16353"/>
          <a:stretch/>
        </p:blipFill>
        <p:spPr>
          <a:xfrm>
            <a:off x="267639" y="941295"/>
            <a:ext cx="3791037" cy="341555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6454" r="9615" b="5968"/>
          <a:stretch/>
        </p:blipFill>
        <p:spPr>
          <a:xfrm>
            <a:off x="6177700" y="3863788"/>
            <a:ext cx="3435827" cy="27916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21308" r="19937" b="9575"/>
          <a:stretch/>
        </p:blipFill>
        <p:spPr>
          <a:xfrm>
            <a:off x="8396466" y="1376755"/>
            <a:ext cx="3260912" cy="317126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418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was admitted to the hospital from the ED on 11/29/2019: Note from 11/29/19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Focal ecchymosis overlying the left antecubital fossa not associated with any event  (diameter of ecchymosis is </a:t>
            </a:r>
            <a:r>
              <a:rPr lang="en-US" dirty="0" err="1" smtClean="0"/>
              <a:t>apx</a:t>
            </a:r>
            <a:r>
              <a:rPr lang="en-US" dirty="0" smtClean="0"/>
              <a:t>  8cm). </a:t>
            </a:r>
          </a:p>
          <a:p>
            <a:r>
              <a:rPr lang="en-US" dirty="0" smtClean="0"/>
              <a:t>Extensive erythema starting 3cm right of the midline and extending into the left chest wall</a:t>
            </a:r>
          </a:p>
          <a:p>
            <a:r>
              <a:rPr lang="en-US" dirty="0"/>
              <a:t>Patient is edematous throughout </a:t>
            </a:r>
          </a:p>
          <a:p>
            <a:r>
              <a:rPr lang="en-US" dirty="0" smtClean="0"/>
              <a:t>He has been using the left upper extremity </a:t>
            </a:r>
          </a:p>
          <a:p>
            <a:r>
              <a:rPr lang="en-US" dirty="0" smtClean="0"/>
              <a:t>Denies fever or chills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4"/>
          <a:stretch/>
        </p:blipFill>
        <p:spPr>
          <a:xfrm rot="10800000">
            <a:off x="2721078" y="4525491"/>
            <a:ext cx="5567585" cy="2111283"/>
          </a:xfr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1199" y="964380"/>
            <a:ext cx="3404888" cy="33553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454" y="1152358"/>
            <a:ext cx="3404888" cy="297940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2187" y="-104151"/>
            <a:ext cx="10363200" cy="1143000"/>
          </a:xfrm>
        </p:spPr>
        <p:txBody>
          <a:bodyPr/>
          <a:lstStyle/>
          <a:p>
            <a:r>
              <a:rPr lang="en-US" dirty="0" smtClean="0"/>
              <a:t>Images from 11/29/19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1143000"/>
          </a:xfrm>
        </p:spPr>
        <p:txBody>
          <a:bodyPr/>
          <a:lstStyle/>
          <a:p>
            <a:r>
              <a:rPr lang="en-US" dirty="0" smtClean="0"/>
              <a:t>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269"/>
            <a:ext cx="10363200" cy="4114800"/>
          </a:xfrm>
        </p:spPr>
        <p:txBody>
          <a:bodyPr/>
          <a:lstStyle/>
          <a:p>
            <a:pPr marR="900"/>
            <a:r>
              <a:rPr lang="en-US" sz="2000" dirty="0">
                <a:latin typeface="Arial" panose="020B0604020202020204" pitchFamily="34" charset="0"/>
              </a:rPr>
              <a:t>	WBC	10.2	</a:t>
            </a:r>
            <a:r>
              <a:rPr lang="en-US" sz="2000" dirty="0" smtClean="0">
                <a:latin typeface="Arial" panose="020B0604020202020204" pitchFamily="34" charset="0"/>
              </a:rPr>
              <a:t>	    11/29/2019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HGB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9.0 (L)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    </a:t>
            </a:r>
            <a:r>
              <a:rPr lang="en-US" sz="2000" dirty="0" smtClean="0">
                <a:latin typeface="Arial" panose="020B0604020202020204" pitchFamily="34" charset="0"/>
              </a:rPr>
              <a:t>11/29/2019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HCT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29.3 (L)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</a:rPr>
              <a:t>	    11/29/2019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MCV	89.1	</a:t>
            </a:r>
            <a:r>
              <a:rPr lang="en-US" sz="2000" dirty="0" smtClean="0">
                <a:latin typeface="Arial" panose="020B0604020202020204" pitchFamily="34" charset="0"/>
              </a:rPr>
              <a:t>	    11/29/2019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PLT	216	</a:t>
            </a:r>
            <a:r>
              <a:rPr lang="en-US" sz="2000" dirty="0" smtClean="0">
                <a:latin typeface="Arial" panose="020B0604020202020204" pitchFamily="34" charset="0"/>
              </a:rPr>
              <a:t>	    11/29/2019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</a:t>
            </a:r>
            <a:r>
              <a:rPr lang="en-US" sz="2000" dirty="0" smtClean="0">
                <a:latin typeface="Arial" panose="020B0604020202020204" pitchFamily="34" charset="0"/>
              </a:rPr>
              <a:t>CALCIUM 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8.2 (L)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</a:rPr>
              <a:t>     12/03/2019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NA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135 (L)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    </a:t>
            </a:r>
            <a:r>
              <a:rPr lang="en-US" sz="2000" dirty="0" smtClean="0">
                <a:latin typeface="Arial" panose="020B0604020202020204" pitchFamily="34" charset="0"/>
              </a:rPr>
              <a:t>12/03/2019</a:t>
            </a:r>
            <a:endParaRPr lang="en-US" sz="2000" dirty="0">
              <a:latin typeface="Arial" panose="020B0604020202020204" pitchFamily="34" charset="0"/>
            </a:endParaRP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K	</a:t>
            </a:r>
            <a:r>
              <a:rPr lang="en-US" sz="2000" dirty="0" smtClean="0">
                <a:latin typeface="Arial" panose="020B0604020202020204" pitchFamily="34" charset="0"/>
              </a:rPr>
              <a:t>3.7		    12/03/2019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CO2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</a:rPr>
              <a:t>25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    </a:t>
            </a:r>
            <a:r>
              <a:rPr lang="en-US" sz="2000" dirty="0" smtClean="0">
                <a:latin typeface="Arial" panose="020B0604020202020204" pitchFamily="34" charset="0"/>
              </a:rPr>
              <a:t>12/03/2019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CL	108	</a:t>
            </a:r>
            <a:r>
              <a:rPr lang="en-US" sz="2000" dirty="0" smtClean="0">
                <a:latin typeface="Arial" panose="020B0604020202020204" pitchFamily="34" charset="0"/>
              </a:rPr>
              <a:t>	    10/31/2019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BUN	23	</a:t>
            </a:r>
            <a:r>
              <a:rPr lang="en-US" sz="2000" dirty="0" smtClean="0">
                <a:latin typeface="Arial" panose="020B0604020202020204" pitchFamily="34" charset="0"/>
              </a:rPr>
              <a:t>	    10/31/2019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 	INR	1.6	</a:t>
            </a:r>
            <a:r>
              <a:rPr lang="en-US" sz="2000" dirty="0" smtClean="0">
                <a:latin typeface="Arial" panose="020B0604020202020204" pitchFamily="34" charset="0"/>
              </a:rPr>
              <a:t>	    09/24/2019</a:t>
            </a:r>
          </a:p>
          <a:p>
            <a:pPr marR="900"/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</a:rPr>
              <a:t>       Prothrombin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16.6 (H)</a:t>
            </a:r>
            <a:r>
              <a:rPr lang="en-US" sz="2000" dirty="0" smtClean="0">
                <a:latin typeface="Arial" panose="020B0604020202020204" pitchFamily="34" charset="0"/>
              </a:rPr>
              <a:t>	     12/3/19</a:t>
            </a:r>
          </a:p>
          <a:p>
            <a:pPr marR="900"/>
            <a:r>
              <a:rPr lang="en-US" sz="2000" dirty="0" smtClean="0">
                <a:latin typeface="Arial" panose="020B0604020202020204" pitchFamily="34" charset="0"/>
              </a:rPr>
              <a:t>Sedimentation rate 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52 (H)</a:t>
            </a:r>
            <a:r>
              <a:rPr lang="en-US" sz="2000" dirty="0">
                <a:latin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</a:rPr>
              <a:t>       12/2/2019</a:t>
            </a:r>
            <a:endParaRPr lang="en-US" sz="2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903" y="373626"/>
            <a:ext cx="10363200" cy="1143000"/>
          </a:xfrm>
        </p:spPr>
        <p:txBody>
          <a:bodyPr/>
          <a:lstStyle/>
          <a:p>
            <a:r>
              <a:rPr lang="en-US" dirty="0" smtClean="0"/>
              <a:t>CBC 12/02/2019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413" y="1700981"/>
            <a:ext cx="10363200" cy="4114800"/>
          </a:xfrm>
        </p:spPr>
        <p:txBody>
          <a:bodyPr/>
          <a:lstStyle/>
          <a:p>
            <a:r>
              <a:rPr lang="en-US" sz="2800" dirty="0"/>
              <a:t>White Cell Count	</a:t>
            </a:r>
            <a:r>
              <a:rPr lang="en-US" sz="2800" dirty="0" smtClean="0"/>
              <a:t>	3.8 </a:t>
            </a:r>
            <a:r>
              <a:rPr lang="en-US" sz="2800" dirty="0"/>
              <a:t>- 10.6 10*3/</a:t>
            </a:r>
            <a:r>
              <a:rPr lang="en-US" sz="2800" dirty="0" err="1"/>
              <a:t>uL</a:t>
            </a:r>
            <a:r>
              <a:rPr lang="en-US" sz="2800" dirty="0"/>
              <a:t>	</a:t>
            </a:r>
            <a:r>
              <a:rPr lang="en-US" sz="2800" dirty="0" smtClean="0"/>
              <a:t>	6.3 </a:t>
            </a:r>
            <a:r>
              <a:rPr lang="en-US" sz="2800" dirty="0"/>
              <a:t>	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Red Cell Count	</a:t>
            </a:r>
            <a:r>
              <a:rPr lang="en-US" sz="2800" dirty="0" smtClean="0">
                <a:solidFill>
                  <a:schemeClr val="accent1"/>
                </a:solidFill>
              </a:rPr>
              <a:t>          	 	4.40 </a:t>
            </a:r>
            <a:r>
              <a:rPr lang="en-US" sz="2800" dirty="0">
                <a:solidFill>
                  <a:schemeClr val="accent1"/>
                </a:solidFill>
              </a:rPr>
              <a:t>- 5.90 10*6/µL	</a:t>
            </a:r>
            <a:r>
              <a:rPr lang="en-US" sz="2800" dirty="0" smtClean="0">
                <a:solidFill>
                  <a:schemeClr val="accent1"/>
                </a:solidFill>
              </a:rPr>
              <a:t>2.78 (L)  </a:t>
            </a:r>
            <a:r>
              <a:rPr lang="en-US" sz="2800" dirty="0">
                <a:solidFill>
                  <a:schemeClr val="accent1"/>
                </a:solidFill>
              </a:rPr>
              <a:t>	</a:t>
            </a:r>
          </a:p>
          <a:p>
            <a:r>
              <a:rPr lang="nn-NO" sz="2800" dirty="0">
                <a:solidFill>
                  <a:schemeClr val="accent1"/>
                </a:solidFill>
              </a:rPr>
              <a:t>Hemoglobin		</a:t>
            </a:r>
            <a:r>
              <a:rPr lang="nn-NO" sz="2800" dirty="0" smtClean="0">
                <a:solidFill>
                  <a:schemeClr val="accent1"/>
                </a:solidFill>
              </a:rPr>
              <a:t>	13.0 </a:t>
            </a:r>
            <a:r>
              <a:rPr lang="nn-NO" sz="2800" dirty="0">
                <a:solidFill>
                  <a:schemeClr val="accent1"/>
                </a:solidFill>
              </a:rPr>
              <a:t>- 18.0 g/dL	</a:t>
            </a:r>
            <a:r>
              <a:rPr lang="nn-NO" sz="2800" dirty="0" smtClean="0">
                <a:solidFill>
                  <a:schemeClr val="accent1"/>
                </a:solidFill>
              </a:rPr>
              <a:t>	7.7 (L) </a:t>
            </a:r>
            <a:r>
              <a:rPr lang="nn-NO" sz="2800" dirty="0">
                <a:solidFill>
                  <a:schemeClr val="accent1"/>
                </a:solidFill>
              </a:rPr>
              <a:t>	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Hematocrit	</a:t>
            </a:r>
            <a:r>
              <a:rPr lang="en-US" sz="2800" dirty="0" smtClean="0">
                <a:solidFill>
                  <a:schemeClr val="accent1"/>
                </a:solidFill>
              </a:rPr>
              <a:t>		40.0 </a:t>
            </a:r>
            <a:r>
              <a:rPr lang="en-US" sz="2800" dirty="0">
                <a:solidFill>
                  <a:schemeClr val="accent1"/>
                </a:solidFill>
              </a:rPr>
              <a:t>- 52.0 %	</a:t>
            </a:r>
            <a:r>
              <a:rPr lang="en-US" sz="2800" dirty="0" smtClean="0">
                <a:solidFill>
                  <a:schemeClr val="accent1"/>
                </a:solidFill>
              </a:rPr>
              <a:t>	24.9  (L)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nn-NO" sz="2800" dirty="0"/>
              <a:t>MCV	</a:t>
            </a:r>
            <a:r>
              <a:rPr lang="nn-NO" sz="2800" dirty="0" smtClean="0"/>
              <a:t>			80.0 </a:t>
            </a:r>
            <a:r>
              <a:rPr lang="nn-NO" sz="2800" dirty="0"/>
              <a:t>- 100.0 fL	</a:t>
            </a:r>
            <a:r>
              <a:rPr lang="nn-NO" sz="2800" dirty="0" smtClean="0"/>
              <a:t>	89.6 </a:t>
            </a:r>
            <a:r>
              <a:rPr lang="nn-NO" sz="2800" dirty="0"/>
              <a:t>	</a:t>
            </a:r>
          </a:p>
          <a:p>
            <a:r>
              <a:rPr lang="en-US" sz="2800" dirty="0"/>
              <a:t>MCH	</a:t>
            </a:r>
            <a:r>
              <a:rPr lang="en-US" sz="2800" dirty="0" smtClean="0"/>
              <a:t>			26.0 </a:t>
            </a:r>
            <a:r>
              <a:rPr lang="en-US" sz="2800" dirty="0"/>
              <a:t>- 34.0 </a:t>
            </a:r>
            <a:r>
              <a:rPr lang="en-US" sz="2800" dirty="0" err="1"/>
              <a:t>pg</a:t>
            </a:r>
            <a:r>
              <a:rPr lang="en-US" sz="2800" dirty="0"/>
              <a:t>	</a:t>
            </a:r>
            <a:r>
              <a:rPr lang="en-US" sz="2800" dirty="0" smtClean="0"/>
              <a:t>	27.7 </a:t>
            </a:r>
            <a:r>
              <a:rPr lang="en-US" sz="2800" dirty="0"/>
              <a:t>	</a:t>
            </a:r>
          </a:p>
          <a:p>
            <a:r>
              <a:rPr lang="pl-PL" sz="2800" dirty="0">
                <a:solidFill>
                  <a:schemeClr val="accent1"/>
                </a:solidFill>
              </a:rPr>
              <a:t>MCHC	</a:t>
            </a:r>
            <a:r>
              <a:rPr lang="en-US" sz="2800" dirty="0" smtClean="0">
                <a:solidFill>
                  <a:schemeClr val="accent1"/>
                </a:solidFill>
              </a:rPr>
              <a:t>			</a:t>
            </a:r>
            <a:r>
              <a:rPr lang="pl-PL" sz="2800" dirty="0" smtClean="0">
                <a:solidFill>
                  <a:schemeClr val="accent1"/>
                </a:solidFill>
              </a:rPr>
              <a:t>32.0 </a:t>
            </a:r>
            <a:r>
              <a:rPr lang="pl-PL" sz="2800" dirty="0">
                <a:solidFill>
                  <a:schemeClr val="accent1"/>
                </a:solidFill>
              </a:rPr>
              <a:t>- 36.0 g/dL	</a:t>
            </a:r>
            <a:r>
              <a:rPr lang="en-US" sz="2800" dirty="0" smtClean="0">
                <a:solidFill>
                  <a:schemeClr val="accent1"/>
                </a:solidFill>
              </a:rPr>
              <a:t>	</a:t>
            </a:r>
            <a:r>
              <a:rPr lang="pl-PL" sz="2800" dirty="0" smtClean="0">
                <a:solidFill>
                  <a:schemeClr val="accent1"/>
                </a:solidFill>
              </a:rPr>
              <a:t>30.9  </a:t>
            </a:r>
            <a:r>
              <a:rPr lang="en-US" sz="2800" dirty="0" smtClean="0">
                <a:solidFill>
                  <a:schemeClr val="accent1"/>
                </a:solidFill>
              </a:rPr>
              <a:t>(L)</a:t>
            </a:r>
            <a:r>
              <a:rPr lang="pl-PL" sz="2800" dirty="0">
                <a:solidFill>
                  <a:schemeClr val="accent1"/>
                </a:solidFill>
              </a:rPr>
              <a:t>	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RBC Distribution Width	11.6 - 14.8 %	</a:t>
            </a:r>
            <a:r>
              <a:rPr lang="en-US" sz="2800" dirty="0" smtClean="0">
                <a:solidFill>
                  <a:schemeClr val="accent1"/>
                </a:solidFill>
              </a:rPr>
              <a:t>	18.3  </a:t>
            </a:r>
            <a:r>
              <a:rPr lang="en-US" sz="2800" dirty="0">
                <a:solidFill>
                  <a:schemeClr val="accent1"/>
                </a:solidFill>
              </a:rPr>
              <a:t>	</a:t>
            </a:r>
            <a:r>
              <a:rPr lang="en-US" sz="2800" dirty="0" smtClean="0">
                <a:solidFill>
                  <a:schemeClr val="accent1"/>
                </a:solidFill>
              </a:rPr>
              <a:t>(H)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/>
              <a:t>Platelet </a:t>
            </a:r>
            <a:r>
              <a:rPr lang="en-US" sz="2800" dirty="0" smtClean="0"/>
              <a:t>count		</a:t>
            </a:r>
            <a:r>
              <a:rPr lang="en-US" sz="2800" dirty="0"/>
              <a:t>	150 - 440 10*3/</a:t>
            </a:r>
            <a:r>
              <a:rPr lang="en-US" sz="2800" dirty="0" err="1"/>
              <a:t>uL</a:t>
            </a:r>
            <a:r>
              <a:rPr lang="en-US" sz="2800" dirty="0"/>
              <a:t>	</a:t>
            </a:r>
            <a:r>
              <a:rPr lang="en-US" sz="2800" dirty="0" smtClean="0"/>
              <a:t>	208 </a:t>
            </a:r>
            <a:r>
              <a:rPr lang="en-US" sz="2800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and Advice for our Case?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37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77" y="0"/>
            <a:ext cx="10363200" cy="1143000"/>
          </a:xfrm>
        </p:spPr>
        <p:txBody>
          <a:bodyPr/>
          <a:lstStyle/>
          <a:p>
            <a:r>
              <a:rPr lang="en-US" dirty="0" smtClean="0"/>
              <a:t>Progression of Osteoarthritis of Lt. Shoulder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9628" r="1787" b="21990"/>
          <a:stretch/>
        </p:blipFill>
        <p:spPr>
          <a:xfrm>
            <a:off x="992937" y="1325879"/>
            <a:ext cx="2786584" cy="236558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19115" r="6929" b="26035"/>
          <a:stretch/>
        </p:blipFill>
        <p:spPr>
          <a:xfrm>
            <a:off x="1016966" y="4312920"/>
            <a:ext cx="2762555" cy="23317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86" y="1143000"/>
            <a:ext cx="5963654" cy="28803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8" r="12266" b="30126"/>
          <a:stretch/>
        </p:blipFill>
        <p:spPr>
          <a:xfrm>
            <a:off x="6245993" y="4282439"/>
            <a:ext cx="2758440" cy="236220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70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3" y="365494"/>
            <a:ext cx="12135394" cy="461554"/>
          </a:xfrm>
        </p:spPr>
        <p:txBody>
          <a:bodyPr/>
          <a:lstStyle/>
          <a:p>
            <a:r>
              <a:rPr lang="en-US" sz="4000" dirty="0" smtClean="0"/>
              <a:t>MRI showing large intra-articular cyst, RCT subscapularis and supraspinatus, flattening of humeral head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2578" r="4737" b="2130"/>
          <a:stretch/>
        </p:blipFill>
        <p:spPr>
          <a:xfrm>
            <a:off x="680469" y="1385758"/>
            <a:ext cx="1821072" cy="530574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7033" r="7905" b="1263"/>
          <a:stretch/>
        </p:blipFill>
        <p:spPr>
          <a:xfrm>
            <a:off x="2844402" y="1382355"/>
            <a:ext cx="1946676" cy="527765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3567" r="8221" b="4357"/>
          <a:stretch/>
        </p:blipFill>
        <p:spPr>
          <a:xfrm>
            <a:off x="5119546" y="1385757"/>
            <a:ext cx="1954852" cy="527765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5672" r="6729" b="4233"/>
          <a:stretch/>
        </p:blipFill>
        <p:spPr>
          <a:xfrm>
            <a:off x="7497781" y="1382355"/>
            <a:ext cx="1908978" cy="52810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6538" r="7753" b="645"/>
          <a:stretch/>
        </p:blipFill>
        <p:spPr>
          <a:xfrm>
            <a:off x="9836336" y="1391760"/>
            <a:ext cx="1851556" cy="529974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913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262" y="4262285"/>
            <a:ext cx="6796835" cy="241040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146539"/>
            <a:ext cx="10363200" cy="1143000"/>
          </a:xfrm>
        </p:spPr>
        <p:txBody>
          <a:bodyPr/>
          <a:lstStyle/>
          <a:p>
            <a:r>
              <a:rPr lang="en-US" dirty="0" smtClean="0"/>
              <a:t>Pre-operative picture showing cyst on Rt. Shoulder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7"/>
          <a:stretch/>
        </p:blipFill>
        <p:spPr>
          <a:xfrm>
            <a:off x="2553642" y="1458670"/>
            <a:ext cx="6796835" cy="263448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3" name="Oval 2"/>
          <p:cNvSpPr/>
          <p:nvPr/>
        </p:nvSpPr>
        <p:spPr bwMode="auto">
          <a:xfrm>
            <a:off x="6821129" y="4210665"/>
            <a:ext cx="1115508" cy="938384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78" y="369128"/>
            <a:ext cx="10363200" cy="1143000"/>
          </a:xfrm>
        </p:spPr>
        <p:txBody>
          <a:bodyPr/>
          <a:lstStyle/>
          <a:p>
            <a:r>
              <a:rPr lang="en-US" sz="4800" dirty="0" smtClean="0"/>
              <a:t>CT-Scans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13" y="301879"/>
            <a:ext cx="2644369" cy="635563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72" y="4409415"/>
            <a:ext cx="2179509" cy="224809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6"/>
          <a:stretch/>
        </p:blipFill>
        <p:spPr>
          <a:xfrm>
            <a:off x="306370" y="4409415"/>
            <a:ext cx="2228940" cy="224809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8" y="1848872"/>
            <a:ext cx="3635353" cy="3695799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4579" b="4039"/>
          <a:stretch/>
        </p:blipFill>
        <p:spPr>
          <a:xfrm>
            <a:off x="1203659" y="1137250"/>
            <a:ext cx="2663301" cy="282518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24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51" y="0"/>
            <a:ext cx="10363200" cy="1143000"/>
          </a:xfrm>
        </p:spPr>
        <p:txBody>
          <a:bodyPr/>
          <a:lstStyle/>
          <a:p>
            <a:r>
              <a:rPr lang="en-US" dirty="0" smtClean="0"/>
              <a:t>Joint exposure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0" y="2320291"/>
            <a:ext cx="3018437" cy="2926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94" y="2320290"/>
            <a:ext cx="3409411" cy="2926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86" y="2320290"/>
            <a:ext cx="3364949" cy="29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85" y="-20015"/>
            <a:ext cx="10363200" cy="1143000"/>
          </a:xfrm>
        </p:spPr>
        <p:txBody>
          <a:bodyPr/>
          <a:lstStyle/>
          <a:p>
            <a:r>
              <a:rPr lang="en-US" dirty="0" smtClean="0"/>
              <a:t>Cyst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3" b="23586"/>
          <a:stretch/>
        </p:blipFill>
        <p:spPr>
          <a:xfrm>
            <a:off x="429680" y="1122985"/>
            <a:ext cx="3084337" cy="277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20" y="1122985"/>
            <a:ext cx="3589331" cy="277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94" y="1122985"/>
            <a:ext cx="3414220" cy="2773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0" y="4045897"/>
            <a:ext cx="3084337" cy="2663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20" y="4045897"/>
            <a:ext cx="3589331" cy="2663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94" y="4045897"/>
            <a:ext cx="3414220" cy="26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-252549"/>
            <a:ext cx="10363200" cy="1143000"/>
          </a:xfrm>
        </p:spPr>
        <p:txBody>
          <a:bodyPr/>
          <a:lstStyle/>
          <a:p>
            <a:r>
              <a:rPr lang="en-US" dirty="0" smtClean="0"/>
              <a:t>Lab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925" y="250370"/>
            <a:ext cx="10363200" cy="57454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  <a:endParaRPr lang="en-US" sz="3600" dirty="0"/>
          </a:p>
          <a:p>
            <a:r>
              <a:rPr lang="en-US" sz="3600" dirty="0" smtClean="0"/>
              <a:t> Conjoint tendon</a:t>
            </a:r>
            <a:r>
              <a:rPr lang="en-US" sz="2800" dirty="0" smtClean="0"/>
              <a:t> (Lt. Shoulder):</a:t>
            </a:r>
            <a:endParaRPr lang="en-US" sz="3600" dirty="0"/>
          </a:p>
          <a:p>
            <a:pPr marL="0" indent="0">
              <a:buNone/>
            </a:pPr>
            <a:r>
              <a:rPr lang="en-US" sz="2800" dirty="0" smtClean="0"/>
              <a:t>         </a:t>
            </a:r>
            <a:r>
              <a:rPr lang="en-US" sz="2800" dirty="0"/>
              <a:t> </a:t>
            </a:r>
            <a:r>
              <a:rPr lang="en-US" sz="2800" dirty="0" smtClean="0"/>
              <a:t>  -</a:t>
            </a:r>
            <a:r>
              <a:rPr lang="en-US" sz="2800" dirty="0"/>
              <a:t>Rare neutrophils are present</a:t>
            </a:r>
            <a:r>
              <a:rPr lang="en-US" sz="2800" dirty="0" smtClean="0"/>
              <a:t>.</a:t>
            </a:r>
            <a:endParaRPr lang="en-US" sz="3600" dirty="0"/>
          </a:p>
          <a:p>
            <a:r>
              <a:rPr lang="en-US" sz="2800" dirty="0" smtClean="0"/>
              <a:t> </a:t>
            </a:r>
            <a:r>
              <a:rPr lang="en-US" sz="2800" dirty="0"/>
              <a:t> </a:t>
            </a:r>
            <a:r>
              <a:rPr lang="en-US" sz="2800" dirty="0" err="1"/>
              <a:t>Pseudocapsule</a:t>
            </a:r>
            <a:r>
              <a:rPr lang="en-US" sz="2800" dirty="0"/>
              <a:t>, left </a:t>
            </a:r>
            <a:r>
              <a:rPr lang="en-US" sz="2800" dirty="0" err="1"/>
              <a:t>glenohumeral</a:t>
            </a:r>
            <a:r>
              <a:rPr lang="en-US" sz="2800" dirty="0"/>
              <a:t> joint:</a:t>
            </a:r>
            <a:endParaRPr lang="en-US" sz="3600" dirty="0"/>
          </a:p>
          <a:p>
            <a:pPr marL="0" indent="0">
              <a:buNone/>
            </a:pPr>
            <a:r>
              <a:rPr lang="en-US" sz="2800" dirty="0" smtClean="0"/>
              <a:t>	- Synovium </a:t>
            </a:r>
            <a:r>
              <a:rPr lang="en-US" sz="2800" dirty="0"/>
              <a:t>with granulation tissue, hemosiderin-laden </a:t>
            </a:r>
            <a:r>
              <a:rPr lang="en-US" sz="2800" dirty="0" smtClean="0"/>
              <a:t>     macrophages </a:t>
            </a:r>
            <a:r>
              <a:rPr lang="en-US" sz="2800" dirty="0"/>
              <a:t>and dense fibrous connective tissue</a:t>
            </a:r>
            <a:r>
              <a:rPr lang="en-US" sz="2800" dirty="0" smtClean="0"/>
              <a:t>.</a:t>
            </a:r>
            <a:r>
              <a:rPr lang="en-US" sz="2800" dirty="0"/>
              <a:t> </a:t>
            </a:r>
            <a:endParaRPr lang="en-US" sz="3600" dirty="0"/>
          </a:p>
          <a:p>
            <a:r>
              <a:rPr lang="en-US" sz="2800" dirty="0" smtClean="0"/>
              <a:t> </a:t>
            </a:r>
            <a:r>
              <a:rPr lang="en-US" sz="2800" dirty="0"/>
              <a:t> </a:t>
            </a:r>
            <a:r>
              <a:rPr lang="en-US" sz="2800" dirty="0" err="1"/>
              <a:t>Pseudocapsule</a:t>
            </a:r>
            <a:r>
              <a:rPr lang="en-US" sz="2800" dirty="0"/>
              <a:t>, left </a:t>
            </a:r>
            <a:r>
              <a:rPr lang="en-US" sz="2800" dirty="0" err="1"/>
              <a:t>glenohumeral</a:t>
            </a:r>
            <a:r>
              <a:rPr lang="en-US" sz="2800" dirty="0"/>
              <a:t> joint</a:t>
            </a:r>
            <a:r>
              <a:rPr lang="en-US" sz="2800" dirty="0" smtClean="0"/>
              <a:t>:</a:t>
            </a:r>
            <a:r>
              <a:rPr lang="en-US" sz="2800" dirty="0"/>
              <a:t> </a:t>
            </a:r>
            <a:endParaRPr lang="en-US" sz="3600" dirty="0"/>
          </a:p>
          <a:p>
            <a:pPr marL="0" indent="0">
              <a:buNone/>
            </a:pPr>
            <a:r>
              <a:rPr lang="en-US" sz="2800" dirty="0" smtClean="0"/>
              <a:t>	- Synovium </a:t>
            </a:r>
            <a:r>
              <a:rPr lang="en-US" sz="2800" dirty="0"/>
              <a:t>with neovascularization, dense fibrous connective tissue and fragment of bone</a:t>
            </a:r>
            <a:r>
              <a:rPr lang="en-US" sz="2800" dirty="0" smtClean="0"/>
              <a:t>.</a:t>
            </a:r>
            <a:endParaRPr lang="en-US" sz="3600" dirty="0"/>
          </a:p>
          <a:p>
            <a:r>
              <a:rPr lang="en-US" sz="2800" dirty="0" smtClean="0"/>
              <a:t> </a:t>
            </a:r>
            <a:r>
              <a:rPr lang="en-US" sz="2800" dirty="0"/>
              <a:t> Deltoid cyst, left</a:t>
            </a:r>
            <a:r>
              <a:rPr lang="en-US" sz="2800" dirty="0" smtClean="0"/>
              <a:t>:</a:t>
            </a:r>
            <a:endParaRPr lang="en-US" sz="3600" dirty="0"/>
          </a:p>
          <a:p>
            <a:pPr marL="0" indent="0">
              <a:buNone/>
            </a:pPr>
            <a:r>
              <a:rPr lang="en-US" sz="2800" dirty="0" smtClean="0"/>
              <a:t>	- Necrotic </a:t>
            </a:r>
            <a:r>
              <a:rPr lang="en-US" sz="2800" dirty="0"/>
              <a:t>debris.  Some neutrophils noted admixed with fibrin.</a:t>
            </a:r>
            <a:endParaRPr lang="en-US" sz="36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367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Results: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 Acnes after 21 days </a:t>
            </a:r>
          </a:p>
          <a:p>
            <a:r>
              <a:rPr lang="en-US" dirty="0" smtClean="0"/>
              <a:t>No AFB </a:t>
            </a:r>
          </a:p>
          <a:p>
            <a:r>
              <a:rPr lang="en-US" dirty="0" smtClean="0"/>
              <a:t>No Fungal Elements</a:t>
            </a:r>
          </a:p>
          <a:p>
            <a:r>
              <a:rPr lang="en-US" dirty="0" smtClean="0"/>
              <a:t>Shoulder Tissue samples returned with moderate to large amounts of neutrophils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zzocca">
  <a:themeElements>
    <a:clrScheme name="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FF0000"/>
      </a:accent1>
      <a:accent2>
        <a:srgbClr val="3333CC"/>
      </a:accent2>
      <a:accent3>
        <a:srgbClr val="AAAAB8"/>
      </a:accent3>
      <a:accent4>
        <a:srgbClr val="DADADA"/>
      </a:accent4>
      <a:accent5>
        <a:srgbClr val="FFAAAA"/>
      </a:accent5>
      <a:accent6>
        <a:srgbClr val="2D2DB9"/>
      </a:accent6>
      <a:hlink>
        <a:srgbClr val="000000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zzocca" id="{8386D1BE-B754-415E-B7B7-397DC9BAE751}" vid="{678B9D1D-CB07-49B8-81AA-F22B35FC5E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Mazzocca</Template>
  <TotalTime>9447</TotalTime>
  <Words>638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Garamond</vt:lpstr>
      <vt:lpstr>Times New Roman</vt:lpstr>
      <vt:lpstr>Mazzocca</vt:lpstr>
      <vt:lpstr>74 y.o. RHD insulin dependent diabetic patient (BMI 34.75), bilateral osteoarthritis of the shoulder left worse than right</vt:lpstr>
      <vt:lpstr>Progression of Osteoarthritis of Lt. Shoulder</vt:lpstr>
      <vt:lpstr>MRI showing large intra-articular cyst, RCT subscapularis and supraspinatus, flattening of humeral head </vt:lpstr>
      <vt:lpstr>Pre-operative picture showing cyst on Rt. Shoulder</vt:lpstr>
      <vt:lpstr>CT-Scans</vt:lpstr>
      <vt:lpstr>Joint exposure</vt:lpstr>
      <vt:lpstr>Cyst</vt:lpstr>
      <vt:lpstr>Lab Results</vt:lpstr>
      <vt:lpstr>Lab Results:</vt:lpstr>
      <vt:lpstr>CBC (1 day post-op)</vt:lpstr>
      <vt:lpstr>X-rays from 11/4/19</vt:lpstr>
      <vt:lpstr>Patient was admitted to the hospital from the ED on 11/29/2019: Note from 11/29/19</vt:lpstr>
      <vt:lpstr>Images from 11/29/19</vt:lpstr>
      <vt:lpstr>Labs</vt:lpstr>
      <vt:lpstr>CBC 12/02/2019</vt:lpstr>
      <vt:lpstr>Next Steps and Advice for our Case? </vt:lpstr>
    </vt:vector>
  </TitlesOfParts>
  <Company>UConn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74 y.o. RHD insulin dependent diabetic patient, osteoarthritis left shoulder</dc:title>
  <dc:creator>Uyeki,Colin</dc:creator>
  <cp:lastModifiedBy>Uyeki,Colin</cp:lastModifiedBy>
  <cp:revision>45</cp:revision>
  <dcterms:created xsi:type="dcterms:W3CDTF">2019-09-12T19:12:29Z</dcterms:created>
  <dcterms:modified xsi:type="dcterms:W3CDTF">2020-01-21T16:44:34Z</dcterms:modified>
</cp:coreProperties>
</file>