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2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3205-1027-426F-8B6C-B475373EDAC5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D5A4-5959-4960-B803-4C150F1C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71 y </a:t>
            </a:r>
            <a:r>
              <a:rPr lang="de-CH" dirty="0" err="1"/>
              <a:t>female</a:t>
            </a:r>
            <a:r>
              <a:rPr lang="de-CH" dirty="0"/>
              <a:t> </a:t>
            </a:r>
            <a:r>
              <a:rPr lang="de-CH" dirty="0" err="1"/>
              <a:t>patient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de-CH" dirty="0"/>
              <a:t>HPI: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71</a:t>
            </a:r>
            <a:r>
              <a:rPr lang="en-US" dirty="0"/>
              <a:t> </a:t>
            </a:r>
            <a:r>
              <a:rPr lang="en-US" dirty="0" err="1"/>
              <a:t>y.o</a:t>
            </a:r>
            <a:r>
              <a:rPr lang="en-US" dirty="0"/>
              <a:t>. year old RIGHT hand dominant female with LEFT shoulder pain follow up. 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2014, she fell at work, sustaining a traumatic injury to her left rotator cuff. She underwent a left rotator cuff repair (in 2014).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initially did well but about a year later, she started having significant swelling and pain around the joint.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/>
              <a:t>Had</a:t>
            </a:r>
            <a:r>
              <a:rPr lang="de-CH" dirty="0"/>
              <a:t> </a:t>
            </a:r>
            <a:r>
              <a:rPr lang="de-CH" dirty="0" err="1"/>
              <a:t>arthroscopic</a:t>
            </a:r>
            <a:r>
              <a:rPr lang="de-CH" dirty="0"/>
              <a:t> </a:t>
            </a:r>
            <a:r>
              <a:rPr lang="de-CH" dirty="0" err="1"/>
              <a:t>debridement</a:t>
            </a:r>
            <a:r>
              <a:rPr lang="de-CH" dirty="0"/>
              <a:t> in 2015 –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infection</a:t>
            </a:r>
            <a:r>
              <a:rPr lang="de-CH" dirty="0"/>
              <a:t> </a:t>
            </a:r>
            <a:r>
              <a:rPr lang="de-CH" dirty="0" err="1"/>
              <a:t>found</a:t>
            </a: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err="1"/>
              <a:t>Continued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en-US" dirty="0"/>
              <a:t>significant effusions that have been aspirated in the office every 4-6 weeks over the years. – no bacteria found in effusion.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Pain at rest a 7/10, up to 10/10 with movement. She has significant night pain and she puts her subjective shoulder value at less than 5%. </a:t>
            </a:r>
          </a:p>
        </p:txBody>
      </p:sp>
    </p:spTree>
    <p:extLst>
      <p:ext uri="{BB962C8B-B14F-4D97-AF65-F5344CB8AC3E}">
        <p14:creationId xmlns:p14="http://schemas.microsoft.com/office/powerpoint/2010/main" val="182592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Physical</a:t>
            </a:r>
            <a:r>
              <a:rPr lang="de-CH" dirty="0"/>
              <a:t> </a:t>
            </a:r>
            <a:r>
              <a:rPr lang="de-CH" dirty="0" err="1"/>
              <a:t>examination</a:t>
            </a:r>
            <a:r>
              <a:rPr lang="de-CH" dirty="0"/>
              <a:t>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LEFT Upper Extremity, </a:t>
            </a:r>
          </a:p>
          <a:p>
            <a:pPr marL="0" indent="0">
              <a:buNone/>
            </a:pP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redness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effusion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signs</a:t>
            </a:r>
            <a:r>
              <a:rPr lang="de-CH" dirty="0"/>
              <a:t> of </a:t>
            </a:r>
            <a:r>
              <a:rPr lang="de-CH" dirty="0" err="1"/>
              <a:t>infection</a:t>
            </a:r>
            <a:endParaRPr lang="de-CH" dirty="0"/>
          </a:p>
          <a:p>
            <a:pPr marL="0" indent="0">
              <a:buNone/>
            </a:pPr>
            <a:r>
              <a:rPr lang="de-CH" b="1" u="sng" dirty="0"/>
              <a:t>TTP </a:t>
            </a:r>
            <a:r>
              <a:rPr lang="de-CH" b="1" u="sng" dirty="0" err="1"/>
              <a:t>over</a:t>
            </a:r>
            <a:r>
              <a:rPr lang="de-CH" b="1" u="sng" dirty="0"/>
              <a:t> </a:t>
            </a:r>
            <a:r>
              <a:rPr lang="de-CH" b="1" u="sng" dirty="0" err="1"/>
              <a:t>acromion</a:t>
            </a:r>
            <a:r>
              <a:rPr lang="de-CH" b="1" u="sng" dirty="0"/>
              <a:t> – </a:t>
            </a:r>
            <a:r>
              <a:rPr lang="de-CH" b="1" u="sng" dirty="0" err="1"/>
              <a:t>os</a:t>
            </a:r>
            <a:r>
              <a:rPr lang="de-CH" b="1" u="sng" dirty="0"/>
              <a:t> </a:t>
            </a:r>
            <a:r>
              <a:rPr lang="de-CH" b="1" u="sng" dirty="0" err="1"/>
              <a:t>acromiale</a:t>
            </a:r>
            <a:r>
              <a:rPr lang="de-CH" b="1" u="sng" dirty="0"/>
              <a:t> </a:t>
            </a:r>
            <a:r>
              <a:rPr lang="de-CH" b="1" u="sng" dirty="0" err="1"/>
              <a:t>is</a:t>
            </a:r>
            <a:r>
              <a:rPr lang="de-CH" b="1" u="sng" dirty="0"/>
              <a:t> mobile </a:t>
            </a:r>
            <a:r>
              <a:rPr lang="de-CH" b="1" u="sng" dirty="0" err="1"/>
              <a:t>when</a:t>
            </a:r>
            <a:r>
              <a:rPr lang="de-CH" b="1" u="sng" dirty="0"/>
              <a:t> </a:t>
            </a:r>
            <a:r>
              <a:rPr lang="de-CH" b="1" u="sng" dirty="0" err="1"/>
              <a:t>palpated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AROM/PROM:</a:t>
            </a:r>
          </a:p>
          <a:p>
            <a:pPr marL="0" indent="0">
              <a:buNone/>
            </a:pPr>
            <a:r>
              <a:rPr lang="en-US" dirty="0"/>
              <a:t>Forward Flexion: 40/150, with significant crepitus</a:t>
            </a:r>
          </a:p>
          <a:p>
            <a:pPr marL="0" indent="0">
              <a:buNone/>
            </a:pPr>
            <a:r>
              <a:rPr lang="en-US" dirty="0"/>
              <a:t>GH Abduction: 30/80</a:t>
            </a:r>
          </a:p>
          <a:p>
            <a:pPr marL="0" indent="0">
              <a:buNone/>
            </a:pPr>
            <a:r>
              <a:rPr lang="en-US" dirty="0"/>
              <a:t>External Rotation: 30/40 no lag</a:t>
            </a:r>
          </a:p>
          <a:p>
            <a:pPr marL="0" indent="0">
              <a:buNone/>
            </a:pPr>
            <a:r>
              <a:rPr lang="en-US" dirty="0"/>
              <a:t>Internal rotation Adduction: Sacrum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Strength: </a:t>
            </a:r>
            <a:br>
              <a:rPr lang="en-US" dirty="0"/>
            </a:br>
            <a:r>
              <a:rPr lang="en-US" dirty="0"/>
              <a:t>Abduction: 3/5,  External rotation 4+/5,  Internal rotation 4/5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0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X </a:t>
            </a:r>
            <a:r>
              <a:rPr lang="de-CH" dirty="0" err="1"/>
              <a:t>ray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14505" r="4423" b="12439"/>
          <a:stretch/>
        </p:blipFill>
        <p:spPr bwMode="auto">
          <a:xfrm>
            <a:off x="0" y="1556792"/>
            <a:ext cx="9144000" cy="405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8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CT Scan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0384" y="5877272"/>
            <a:ext cx="2530624" cy="110872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D Glenoid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14306" r="31016" b="20555"/>
          <a:stretch/>
        </p:blipFill>
        <p:spPr bwMode="auto">
          <a:xfrm>
            <a:off x="1835696" y="1154839"/>
            <a:ext cx="5770241" cy="476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5874230"/>
            <a:ext cx="7200800" cy="1540768"/>
          </a:xfrm>
        </p:spPr>
        <p:txBody>
          <a:bodyPr/>
          <a:lstStyle/>
          <a:p>
            <a:pPr marL="0" indent="0" algn="ctr">
              <a:buNone/>
            </a:pPr>
            <a:r>
              <a:rPr lang="de-CH" dirty="0"/>
              <a:t>Mobile and painful Os </a:t>
            </a:r>
            <a:r>
              <a:rPr lang="de-CH" dirty="0" err="1"/>
              <a:t>acromiale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t="21528" r="35312" b="21250"/>
          <a:stretch/>
        </p:blipFill>
        <p:spPr bwMode="auto">
          <a:xfrm>
            <a:off x="1187624" y="24011"/>
            <a:ext cx="6912768" cy="58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96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Diagnosis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71 y </a:t>
            </a:r>
            <a:r>
              <a:rPr lang="de-CH" dirty="0" err="1"/>
              <a:t>female</a:t>
            </a:r>
            <a:r>
              <a:rPr lang="de-CH" dirty="0"/>
              <a:t> </a:t>
            </a:r>
            <a:r>
              <a:rPr lang="de-CH" dirty="0" err="1"/>
              <a:t>patient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cuff</a:t>
            </a:r>
            <a:r>
              <a:rPr lang="de-CH" dirty="0"/>
              <a:t> </a:t>
            </a:r>
            <a:r>
              <a:rPr lang="de-CH" dirty="0" err="1"/>
              <a:t>tear</a:t>
            </a:r>
            <a:r>
              <a:rPr lang="de-CH" dirty="0"/>
              <a:t> arthropathy Hamada VI </a:t>
            </a:r>
            <a:r>
              <a:rPr lang="de-CH" dirty="0" err="1"/>
              <a:t>with</a:t>
            </a:r>
            <a:r>
              <a:rPr lang="de-CH" dirty="0"/>
              <a:t> a painful type II </a:t>
            </a:r>
            <a:r>
              <a:rPr lang="de-CH" dirty="0" err="1"/>
              <a:t>os</a:t>
            </a:r>
            <a:r>
              <a:rPr lang="de-CH" dirty="0"/>
              <a:t> </a:t>
            </a:r>
            <a:r>
              <a:rPr lang="de-CH" dirty="0" err="1"/>
              <a:t>acromiale</a:t>
            </a:r>
            <a:r>
              <a:rPr lang="de-CH" dirty="0"/>
              <a:t>. </a:t>
            </a:r>
          </a:p>
          <a:p>
            <a:endParaRPr lang="de-CH" dirty="0"/>
          </a:p>
          <a:p>
            <a:r>
              <a:rPr lang="de-CH" dirty="0"/>
              <a:t>Treatment plan: </a:t>
            </a:r>
          </a:p>
          <a:p>
            <a:pPr marL="0" indent="0">
              <a:buNone/>
            </a:pPr>
            <a:r>
              <a:rPr lang="de-CH" dirty="0"/>
              <a:t>Reverse Total Shoulder Arthroplasty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iliac</a:t>
            </a:r>
            <a:r>
              <a:rPr lang="de-CH" dirty="0"/>
              <a:t> </a:t>
            </a:r>
            <a:r>
              <a:rPr lang="de-CH" dirty="0" err="1"/>
              <a:t>bone</a:t>
            </a:r>
            <a:r>
              <a:rPr lang="de-CH" dirty="0"/>
              <a:t> graft </a:t>
            </a:r>
          </a:p>
          <a:p>
            <a:pPr marL="0" indent="0">
              <a:buNone/>
            </a:pPr>
            <a:r>
              <a:rPr lang="de-CH" dirty="0" err="1"/>
              <a:t>Question</a:t>
            </a:r>
            <a:r>
              <a:rPr lang="de-CH" dirty="0"/>
              <a:t>: Treatment of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painfuls</a:t>
            </a:r>
            <a:r>
              <a:rPr lang="de-CH"/>
              <a:t> mobile </a:t>
            </a:r>
            <a:r>
              <a:rPr lang="de-CH" dirty="0"/>
              <a:t>Os </a:t>
            </a:r>
            <a:r>
              <a:rPr lang="de-CH" dirty="0" err="1"/>
              <a:t>acromiale</a:t>
            </a:r>
            <a:r>
              <a:rPr lang="de-CH" dirty="0"/>
              <a:t>?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treatment</a:t>
            </a:r>
            <a:r>
              <a:rPr lang="de-CH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42978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</vt:lpstr>
      <vt:lpstr>71 y female patient</vt:lpstr>
      <vt:lpstr>PowerPoint Presentation</vt:lpstr>
      <vt:lpstr>Physical examination:</vt:lpstr>
      <vt:lpstr>X ray</vt:lpstr>
      <vt:lpstr>CT Scan</vt:lpstr>
      <vt:lpstr>PowerPoint Presentation</vt:lpstr>
      <vt:lpstr>Diagnosis</vt:lpstr>
    </vt:vector>
  </TitlesOfParts>
  <Company>Logicare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71 y female patient</dc:title>
  <dc:creator>Grubhofer Florian</dc:creator>
  <cp:lastModifiedBy>Haberli, Jillian</cp:lastModifiedBy>
  <cp:revision>3</cp:revision>
  <dcterms:created xsi:type="dcterms:W3CDTF">2019-12-16T19:19:06Z</dcterms:created>
  <dcterms:modified xsi:type="dcterms:W3CDTF">2020-01-08T13:05:48Z</dcterms:modified>
</cp:coreProperties>
</file>