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64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1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1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5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3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4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2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6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5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4C65-6F16-4442-A5D7-A2F5F02E06D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1C57-623F-4D7E-84B6-B6CF1E9B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0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-168275"/>
            <a:ext cx="10515600" cy="1325563"/>
          </a:xfrm>
        </p:spPr>
        <p:txBody>
          <a:bodyPr/>
          <a:lstStyle/>
          <a:p>
            <a:r>
              <a:rPr lang="en-US" b="1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15988"/>
            <a:ext cx="11544300" cy="57515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60 y/o M, small business owner</a:t>
            </a:r>
          </a:p>
          <a:p>
            <a:r>
              <a:rPr lang="en-US" dirty="0"/>
              <a:t>1 </a:t>
            </a:r>
            <a:r>
              <a:rPr lang="en-US" dirty="0" err="1"/>
              <a:t>ppd</a:t>
            </a:r>
            <a:r>
              <a:rPr lang="en-US" dirty="0"/>
              <a:t> smoker, daily alcohol use</a:t>
            </a:r>
          </a:p>
          <a:p>
            <a:r>
              <a:rPr lang="en-US" dirty="0" err="1"/>
              <a:t>PSHx</a:t>
            </a:r>
            <a:r>
              <a:rPr lang="en-US" dirty="0"/>
              <a:t>/</a:t>
            </a:r>
            <a:r>
              <a:rPr lang="en-US" dirty="0" err="1"/>
              <a:t>PMHx</a:t>
            </a:r>
            <a:r>
              <a:rPr lang="en-US" dirty="0"/>
              <a:t>: HT, HL, CAD s/p MI and stenting</a:t>
            </a:r>
          </a:p>
          <a:p>
            <a:r>
              <a:rPr lang="en-US" dirty="0"/>
              <a:t>Presents with atraumatic RIGHT shoulder pain since 2012. Has continued pain</a:t>
            </a:r>
          </a:p>
          <a:p>
            <a:pPr lvl="1"/>
            <a:r>
              <a:rPr lang="en-US" dirty="0"/>
              <a:t>2012: Pain attributed to cervical radiculopathy </a:t>
            </a:r>
            <a:r>
              <a:rPr lang="en-US" dirty="0">
                <a:sym typeface="Wingdings" panose="05000000000000000000" pitchFamily="2" charset="2"/>
              </a:rPr>
              <a:t> Underwent ACDF C5-C7  Posterior fusion  No improvement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7/30/2014: Arthroscopic RCR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10/6/2014: Re-tore RC  Revision RCR  No improvement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11/25/2014: Aspiration  No infection/No improvement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4/13/2015: RSA (+ antibiotic treatment)  No improvement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6/6/2016: Explant and spacer (+ antibiotic treatment)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9/1/2016: Revision RSA  Culture grew </a:t>
            </a:r>
            <a:r>
              <a:rPr lang="en-US" i="1" dirty="0">
                <a:sym typeface="Wingdings" panose="05000000000000000000" pitchFamily="2" charset="2"/>
              </a:rPr>
              <a:t>Staph </a:t>
            </a:r>
            <a:r>
              <a:rPr lang="en-US" i="1" dirty="0" err="1">
                <a:sym typeface="Wingdings" panose="05000000000000000000" pitchFamily="2" charset="2"/>
              </a:rPr>
              <a:t>Lugdinensis</a:t>
            </a:r>
            <a:r>
              <a:rPr lang="en-US" dirty="0">
                <a:sym typeface="Wingdings" panose="05000000000000000000" pitchFamily="2" charset="2"/>
              </a:rPr>
              <a:t>  Treated with antibiotics  No improvement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5/2/2017: Subacromial corticosteroid injections (partial relief for few </a:t>
            </a:r>
            <a:r>
              <a:rPr lang="en-US" dirty="0" err="1">
                <a:sym typeface="Wingdings" panose="05000000000000000000" pitchFamily="2" charset="2"/>
              </a:rPr>
              <a:t>hrs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6/19/2017: C3-C5 medial nerve branch block (no pain relief)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7/12/2017: Aspiration  No infection  No improvement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8/28/17: Botox injection (no pain relief)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Has tried extensive PT</a:t>
            </a:r>
            <a:r>
              <a:rPr lang="en-US" dirty="0"/>
              <a:t>	</a:t>
            </a:r>
          </a:p>
          <a:p>
            <a:r>
              <a:rPr lang="en-US" dirty="0">
                <a:sym typeface="Wingdings" panose="05000000000000000000" pitchFamily="2" charset="2"/>
              </a:rPr>
              <a:t>No metal allergy</a:t>
            </a:r>
          </a:p>
          <a:p>
            <a:r>
              <a:rPr lang="en-US" dirty="0"/>
              <a:t>Pt takes Norco 10/325 3x/day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7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-231775"/>
            <a:ext cx="10515600" cy="1325563"/>
          </a:xfrm>
        </p:spPr>
        <p:txBody>
          <a:bodyPr/>
          <a:lstStyle/>
          <a:p>
            <a:r>
              <a:rPr lang="en-US" b="1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809624"/>
            <a:ext cx="11328400" cy="5845175"/>
          </a:xfrm>
        </p:spPr>
        <p:txBody>
          <a:bodyPr/>
          <a:lstStyle/>
          <a:p>
            <a:r>
              <a:rPr lang="en-US" dirty="0"/>
              <a:t>Lateral pain, made worse with reaching overhead and movement. Pain is made better with arm at side. </a:t>
            </a:r>
          </a:p>
          <a:p>
            <a:r>
              <a:rPr lang="en-US" dirty="0"/>
              <a:t>Rest: 7/10 pain; Worst: 8/10</a:t>
            </a:r>
          </a:p>
          <a:p>
            <a:r>
              <a:rPr lang="en-US" dirty="0"/>
              <a:t>SSV: 40%</a:t>
            </a:r>
          </a:p>
          <a:p>
            <a:r>
              <a:rPr lang="en-US" dirty="0"/>
              <a:t>Cervical spine shows full range of motion, no tenderness, (-) </a:t>
            </a:r>
            <a:r>
              <a:rPr lang="en-US" dirty="0" err="1"/>
              <a:t>Spurling’s</a:t>
            </a:r>
            <a:endParaRPr lang="en-US" dirty="0"/>
          </a:p>
          <a:p>
            <a:r>
              <a:rPr lang="en-US" dirty="0"/>
              <a:t>Physical Exam:</a:t>
            </a:r>
          </a:p>
          <a:p>
            <a:pPr lvl="1"/>
            <a:r>
              <a:rPr lang="en-US" dirty="0"/>
              <a:t>Flexion: 45/135 (no lag)</a:t>
            </a:r>
          </a:p>
          <a:p>
            <a:pPr lvl="1"/>
            <a:r>
              <a:rPr lang="en-US" dirty="0"/>
              <a:t>External rotation @ neutral: 45/60 (no lag)</a:t>
            </a:r>
          </a:p>
          <a:p>
            <a:pPr lvl="1"/>
            <a:r>
              <a:rPr lang="en-US" dirty="0"/>
              <a:t>Internal rotation @neutral: sacrum</a:t>
            </a:r>
          </a:p>
          <a:p>
            <a:pPr lvl="1"/>
            <a:r>
              <a:rPr lang="en-US" dirty="0"/>
              <a:t>Supraspinatus strength: 3/5 | Infraspinatus strength: 4/5</a:t>
            </a:r>
          </a:p>
          <a:p>
            <a:pPr lvl="1"/>
            <a:r>
              <a:rPr lang="en-US" dirty="0"/>
              <a:t>(-) Impingement signs, (+) Belly press, (-) O’Brien’s sign, (-) Speed’s sign, (-) Apprehension, (-) Posterior instability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3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3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CT Report: </a:t>
            </a:r>
            <a:r>
              <a:rPr lang="en-US" dirty="0"/>
              <a:t>Significant for no obvious component loosening, fractured osteophyte at inferior aspect of glenoid, supraspinatus atrophy</a:t>
            </a:r>
          </a:p>
        </p:txBody>
      </p:sp>
    </p:spTree>
    <p:extLst>
      <p:ext uri="{BB962C8B-B14F-4D97-AF65-F5344CB8AC3E}">
        <p14:creationId xmlns:p14="http://schemas.microsoft.com/office/powerpoint/2010/main" val="292532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1" y="1054539"/>
            <a:ext cx="5834219" cy="47108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967" y="1054538"/>
            <a:ext cx="5624207" cy="471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0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65" y="520700"/>
            <a:ext cx="4180057" cy="558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844" y="520700"/>
            <a:ext cx="5609885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0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-228600"/>
            <a:ext cx="10515600" cy="1325563"/>
          </a:xfrm>
        </p:spPr>
        <p:txBody>
          <a:bodyPr/>
          <a:lstStyle/>
          <a:p>
            <a:r>
              <a:rPr lang="en-US" b="1" dirty="0"/>
              <a:t>Assessment/Plan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1525"/>
            <a:ext cx="10515600" cy="1412875"/>
          </a:xfrm>
        </p:spPr>
        <p:txBody>
          <a:bodyPr/>
          <a:lstStyle/>
          <a:p>
            <a:r>
              <a:rPr lang="en-US" dirty="0"/>
              <a:t>Pt has continued R shoulder pain and a history of prosthetic joint infections. Pain with passive ER at neutral abduction is suggestive of mechanical etiology</a:t>
            </a:r>
          </a:p>
        </p:txBody>
      </p:sp>
      <p:sp>
        <p:nvSpPr>
          <p:cNvPr id="4" name="Arrow: Down 3">
            <a:extLst/>
          </p:cNvPr>
          <p:cNvSpPr/>
          <p:nvPr/>
        </p:nvSpPr>
        <p:spPr>
          <a:xfrm>
            <a:off x="4546600" y="2333083"/>
            <a:ext cx="2743200" cy="2163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Plan????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7600" y="4645103"/>
            <a:ext cx="10515600" cy="141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EUA with fluoroscopy to determine mechanical cause of symptoms</a:t>
            </a:r>
          </a:p>
          <a:p>
            <a:r>
              <a:rPr lang="en-US" dirty="0"/>
              <a:t>Arthroscopic biopsy and assessment of implant stability</a:t>
            </a:r>
          </a:p>
        </p:txBody>
      </p:sp>
    </p:spTree>
    <p:extLst>
      <p:ext uri="{BB962C8B-B14F-4D97-AF65-F5344CB8AC3E}">
        <p14:creationId xmlns:p14="http://schemas.microsoft.com/office/powerpoint/2010/main" val="324296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325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History</vt:lpstr>
      <vt:lpstr>Exam</vt:lpstr>
      <vt:lpstr>CT Report: Significant for no obvious component loosening, fractured osteophyte at inferior aspect of glenoid, supraspinatus atrophy</vt:lpstr>
      <vt:lpstr>PowerPoint Presentation</vt:lpstr>
      <vt:lpstr>PowerPoint Presentation</vt:lpstr>
      <vt:lpstr>Assessment/Plan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Codman case: T.C.</dc:title>
  <dc:creator>Welp, Kathryn Marie</dc:creator>
  <cp:lastModifiedBy>Welp, Kathryn Marie</cp:lastModifiedBy>
  <cp:revision>7</cp:revision>
  <dcterms:created xsi:type="dcterms:W3CDTF">2017-11-28T22:06:54Z</dcterms:created>
  <dcterms:modified xsi:type="dcterms:W3CDTF">2018-04-18T20:33:30Z</dcterms:modified>
</cp:coreProperties>
</file>