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62" r:id="rId6"/>
    <p:sldId id="259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0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58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006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86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3779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96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16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0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3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17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8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75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7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5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43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1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34609-F96F-49B6-AEF8-815A7E410098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E7CCBA7-5172-4188-A85C-C32C32DE4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F822B-E143-41B1-9E69-BFFA57AB8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810" y="504464"/>
            <a:ext cx="9843685" cy="584907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800" dirty="0"/>
              <a:t>65 </a:t>
            </a:r>
            <a:r>
              <a:rPr lang="en-US" sz="2800" dirty="0" err="1"/>
              <a:t>yo</a:t>
            </a:r>
            <a:r>
              <a:rPr lang="en-US" sz="2800" dirty="0"/>
              <a:t> M RHD Engineer. 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</a:rPr>
              <a:t>Oct 2020: </a:t>
            </a:r>
            <a:r>
              <a:rPr lang="en-US" sz="2400" dirty="0"/>
              <a:t>RT shoulder arthroscopic </a:t>
            </a:r>
            <a:r>
              <a:rPr lang="en-US" sz="2400" dirty="0" err="1"/>
              <a:t>rc</a:t>
            </a:r>
            <a:r>
              <a:rPr lang="en-US" sz="2400" dirty="0"/>
              <a:t> repair (</a:t>
            </a:r>
            <a:r>
              <a:rPr lang="en-US" sz="2400" dirty="0" err="1"/>
              <a:t>Sps</a:t>
            </a:r>
            <a:r>
              <a:rPr lang="en-US" sz="2400" dirty="0"/>
              <a:t>, Upper </a:t>
            </a:r>
            <a:r>
              <a:rPr lang="en-US" sz="2400" dirty="0" err="1"/>
              <a:t>Sbs</a:t>
            </a:r>
            <a:r>
              <a:rPr lang="en-US" sz="2400" dirty="0"/>
              <a:t>, biceps tenodesis) October 2020. </a:t>
            </a:r>
          </a:p>
          <a:p>
            <a:pPr algn="l"/>
            <a:endParaRPr lang="en-US" sz="2400" dirty="0"/>
          </a:p>
          <a:p>
            <a:pPr algn="l"/>
            <a:r>
              <a:rPr lang="en-US" sz="2800" dirty="0"/>
              <a:t>1 month postoperative </a:t>
            </a:r>
            <a:r>
              <a:rPr lang="en-US" sz="2800" dirty="0">
                <a:solidFill>
                  <a:srgbClr val="FF0000"/>
                </a:solidFill>
              </a:rPr>
              <a:t>(Nov. 2020): </a:t>
            </a:r>
            <a:r>
              <a:rPr lang="en-US" sz="2800" dirty="0"/>
              <a:t>+Redness anterior shoulder, ++ swelling anterior portal. Purulence. 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Taken to OR by surgeon for Superficial wound irrigation debridement/drain placement in OR on Nov. 2020.</a:t>
            </a:r>
          </a:p>
          <a:p>
            <a:pPr algn="l"/>
            <a:r>
              <a:rPr lang="en-US" sz="2800" dirty="0"/>
              <a:t>Surgeon did not enter subacromial space or joint. 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 err="1"/>
              <a:t>Intraop</a:t>
            </a:r>
            <a:r>
              <a:rPr lang="en-US" sz="2800" dirty="0"/>
              <a:t>. Cultures: + MSSA (Staph). </a:t>
            </a:r>
          </a:p>
          <a:p>
            <a:pPr algn="l"/>
            <a:r>
              <a:rPr lang="en-US" sz="2800" dirty="0"/>
              <a:t>Treated 6 weeks IV Antibiotics. </a:t>
            </a:r>
          </a:p>
          <a:p>
            <a:pPr algn="l"/>
            <a:endParaRPr lang="en-US" sz="2400" dirty="0"/>
          </a:p>
          <a:p>
            <a:pPr algn="l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121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F822B-E143-41B1-9E69-BFFA57AB8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516" y="751577"/>
            <a:ext cx="9295045" cy="4739599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Persistent pain in right shoulder with limited motion recovery. 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>
                <a:solidFill>
                  <a:srgbClr val="FF0000"/>
                </a:solidFill>
              </a:rPr>
              <a:t>6 months Postop, April 2021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800" dirty="0"/>
              <a:t> Rt shoulder Mild redness anterior shoulder. Minimal Swelling. + Pain with ROM. 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ESR 130, CRP 12</a:t>
            </a:r>
          </a:p>
          <a:p>
            <a:pPr algn="l"/>
            <a:endParaRPr lang="en-US" sz="2400" dirty="0"/>
          </a:p>
          <a:p>
            <a:pPr algn="l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211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F822B-E143-41B1-9E69-BFFA57AB8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2955" y="832145"/>
            <a:ext cx="7766936" cy="5519887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</a:rPr>
              <a:t>April 2021: </a:t>
            </a:r>
            <a:r>
              <a:rPr lang="en-US" sz="2800" dirty="0"/>
              <a:t>Referred to me. 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PE: Rt shoulder: Mild redness/swelling anterior portal. </a:t>
            </a:r>
          </a:p>
          <a:p>
            <a:pPr algn="l"/>
            <a:r>
              <a:rPr lang="en-US" sz="2800" dirty="0" err="1"/>
              <a:t>Arom</a:t>
            </a:r>
            <a:r>
              <a:rPr lang="en-US" sz="2800" dirty="0"/>
              <a:t> FF to 70 deg, Passive to 90 deg. </a:t>
            </a:r>
          </a:p>
          <a:p>
            <a:pPr algn="l"/>
            <a:r>
              <a:rPr lang="en-US" sz="2800" dirty="0"/>
              <a:t>ER adducted to 10 deg. Active and passive</a:t>
            </a:r>
          </a:p>
          <a:p>
            <a:pPr algn="l"/>
            <a:r>
              <a:rPr lang="en-US" sz="2800" dirty="0"/>
              <a:t>Painful arc. </a:t>
            </a:r>
          </a:p>
          <a:p>
            <a:pPr algn="l"/>
            <a:r>
              <a:rPr lang="en-US" sz="2800" dirty="0"/>
              <a:t>Strength 4- Abduction and ER. </a:t>
            </a:r>
          </a:p>
          <a:p>
            <a:pPr algn="l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984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F822B-E143-41B1-9E69-BFFA57AB8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CF7116E-7E2D-48F8-B566-9F7C14216D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9" t="7942" r="11759" b="6524"/>
          <a:stretch/>
        </p:blipFill>
        <p:spPr>
          <a:xfrm rot="5400000">
            <a:off x="-194899" y="804851"/>
            <a:ext cx="4870942" cy="4018087"/>
          </a:xfrm>
          <a:prstGeom prst="rect">
            <a:avLst/>
          </a:prstGeom>
        </p:spPr>
      </p:pic>
      <p:pic>
        <p:nvPicPr>
          <p:cNvPr id="7" name="Picture 6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1A78004D-9BB1-44B0-83D8-1DF1F6E36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6" t="8047" r="4003" b="3639"/>
          <a:stretch/>
        </p:blipFill>
        <p:spPr>
          <a:xfrm rot="5400000">
            <a:off x="7931651" y="1067156"/>
            <a:ext cx="4769308" cy="3493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2B22A0-4FCF-4A1E-AD90-D5E6A4BD3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7406" y="2316772"/>
            <a:ext cx="5064371" cy="40180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B591BA-669A-493C-A55B-6CA4CB67E8DB}"/>
              </a:ext>
            </a:extLst>
          </p:cNvPr>
          <p:cNvSpPr txBox="1"/>
          <p:nvPr/>
        </p:nvSpPr>
        <p:spPr>
          <a:xfrm>
            <a:off x="4356079" y="585216"/>
            <a:ext cx="40934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MRI April 2020 (6 Mo Postop)</a:t>
            </a:r>
          </a:p>
        </p:txBody>
      </p:sp>
    </p:spTree>
    <p:extLst>
      <p:ext uri="{BB962C8B-B14F-4D97-AF65-F5344CB8AC3E}">
        <p14:creationId xmlns:p14="http://schemas.microsoft.com/office/powerpoint/2010/main" val="1137389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F822B-E143-41B1-9E69-BFFA57AB8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269" y="500194"/>
            <a:ext cx="9039013" cy="6004299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</a:rPr>
              <a:t>April 2021: </a:t>
            </a:r>
          </a:p>
          <a:p>
            <a:pPr algn="l"/>
            <a:r>
              <a:rPr lang="en-US" sz="2800" dirty="0"/>
              <a:t>Aspirate subacromial in Clinic: 10 cc. Thick </a:t>
            </a:r>
            <a:r>
              <a:rPr lang="en-US" sz="2800" dirty="0" err="1"/>
              <a:t>SeroSanginous</a:t>
            </a:r>
            <a:r>
              <a:rPr lang="en-US" sz="2800" dirty="0"/>
              <a:t> Fluid. </a:t>
            </a:r>
          </a:p>
          <a:p>
            <a:pPr algn="l"/>
            <a:r>
              <a:rPr lang="en-US" sz="2800" dirty="0"/>
              <a:t>+ MSSA. 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>
                <a:solidFill>
                  <a:srgbClr val="FF0000"/>
                </a:solidFill>
              </a:rPr>
              <a:t>OR: </a:t>
            </a:r>
            <a:r>
              <a:rPr lang="en-US" sz="2800" dirty="0"/>
              <a:t>Open I and D, w/ resorbable antibiotic beads (</a:t>
            </a:r>
            <a:r>
              <a:rPr lang="en-US" sz="2800" u="sng" dirty="0"/>
              <a:t>vancomycin/tobramycin</a:t>
            </a:r>
            <a:r>
              <a:rPr lang="en-US" sz="2800" dirty="0"/>
              <a:t>) within bone defect proximal humerus, Anchors/Suture removal. </a:t>
            </a:r>
          </a:p>
          <a:p>
            <a:pPr algn="l"/>
            <a:r>
              <a:rPr lang="en-US" sz="2800" dirty="0"/>
              <a:t>Small amt pus at anchor sites. </a:t>
            </a:r>
          </a:p>
          <a:p>
            <a:pPr algn="l"/>
            <a:r>
              <a:rPr lang="en-US" sz="2800" dirty="0"/>
              <a:t>Cultures + MSSA. 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>
                <a:solidFill>
                  <a:srgbClr val="FF0000"/>
                </a:solidFill>
              </a:rPr>
              <a:t>Repeat OR:</a:t>
            </a:r>
            <a:r>
              <a:rPr lang="en-US" sz="2800" dirty="0"/>
              <a:t> Open Irrigation debridement and Abx beads within proximal humerus. </a:t>
            </a:r>
          </a:p>
          <a:p>
            <a:pPr algn="l"/>
            <a:r>
              <a:rPr lang="en-US" sz="3100" i="1" dirty="0"/>
              <a:t>Cortical Bone quality Good. Subscapularis Intact. </a:t>
            </a:r>
            <a:r>
              <a:rPr lang="en-US" sz="3100" i="1" dirty="0" err="1"/>
              <a:t>Supraspin</a:t>
            </a:r>
            <a:r>
              <a:rPr lang="en-US" sz="3100" i="1" dirty="0"/>
              <a:t>. Irreparable. 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Treated: PICC line with Nafcillin x 6 weeks. </a:t>
            </a:r>
          </a:p>
        </p:txBody>
      </p:sp>
    </p:spTree>
    <p:extLst>
      <p:ext uri="{BB962C8B-B14F-4D97-AF65-F5344CB8AC3E}">
        <p14:creationId xmlns:p14="http://schemas.microsoft.com/office/powerpoint/2010/main" val="4223784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CEBDE-6544-4B4D-BFFE-0FC427311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397000"/>
            <a:ext cx="7766936" cy="265383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F822B-E143-41B1-9E69-BFFA57AB8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7A9C426-CC7C-4AEB-A6C5-B3FC115091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6" t="9876" r="9412" b="9914"/>
          <a:stretch/>
        </p:blipFill>
        <p:spPr>
          <a:xfrm rot="5400000">
            <a:off x="-883134" y="1401345"/>
            <a:ext cx="6247931" cy="4045448"/>
          </a:xfrm>
          <a:prstGeom prst="rect">
            <a:avLst/>
          </a:prstGeom>
        </p:spPr>
      </p:pic>
      <p:pic>
        <p:nvPicPr>
          <p:cNvPr id="11" name="Picture 10" descr="A picture containing indoor, head covering, close&#10;&#10;Description automatically generated">
            <a:extLst>
              <a:ext uri="{FF2B5EF4-FFF2-40B4-BE49-F238E27FC236}">
                <a16:creationId xmlns:a16="http://schemas.microsoft.com/office/drawing/2014/main" id="{F4396E0C-08FC-4D53-AC26-69E91BE3F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7421" y="1408758"/>
            <a:ext cx="6247932" cy="40306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2A77D0-379E-4B68-815F-D5C113901F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0" t="11936" r="26924" b="16950"/>
          <a:stretch/>
        </p:blipFill>
        <p:spPr>
          <a:xfrm rot="5400000">
            <a:off x="8910193" y="1722594"/>
            <a:ext cx="2724452" cy="34029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EC603B-4331-4AEE-8F13-875697D798ED}"/>
              </a:ext>
            </a:extLst>
          </p:cNvPr>
          <p:cNvSpPr txBox="1"/>
          <p:nvPr/>
        </p:nvSpPr>
        <p:spPr>
          <a:xfrm>
            <a:off x="9096866" y="325330"/>
            <a:ext cx="218701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CT Postop 1</a:t>
            </a:r>
          </a:p>
        </p:txBody>
      </p:sp>
    </p:spTree>
    <p:extLst>
      <p:ext uri="{BB962C8B-B14F-4D97-AF65-F5344CB8AC3E}">
        <p14:creationId xmlns:p14="http://schemas.microsoft.com/office/powerpoint/2010/main" val="733612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F822B-E143-41B1-9E69-BFFA57AB8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053DC-D494-4EF2-8347-855F1373E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488" y="1611078"/>
            <a:ext cx="5627077" cy="42203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97133D4-213D-4B50-BD3B-E86EE48D6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8" t="11900" r="17362" b="8720"/>
          <a:stretch/>
        </p:blipFill>
        <p:spPr>
          <a:xfrm rot="5400000">
            <a:off x="6492605" y="1577205"/>
            <a:ext cx="4038650" cy="4127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5DC472-7FA4-4FD1-9A08-A75F477C116F}"/>
              </a:ext>
            </a:extLst>
          </p:cNvPr>
          <p:cNvSpPr txBox="1"/>
          <p:nvPr/>
        </p:nvSpPr>
        <p:spPr>
          <a:xfrm>
            <a:off x="3221786" y="153796"/>
            <a:ext cx="501118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XR Postop 1 and CT with Abx Beads</a:t>
            </a:r>
          </a:p>
        </p:txBody>
      </p:sp>
    </p:spTree>
    <p:extLst>
      <p:ext uri="{BB962C8B-B14F-4D97-AF65-F5344CB8AC3E}">
        <p14:creationId xmlns:p14="http://schemas.microsoft.com/office/powerpoint/2010/main" val="3476924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F822B-E143-41B1-9E69-BFFA57AB8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9739" y="676037"/>
            <a:ext cx="8805856" cy="5140301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</a:rPr>
              <a:t>Questions </a:t>
            </a:r>
            <a:r>
              <a:rPr lang="en-US" sz="2400" dirty="0">
                <a:solidFill>
                  <a:srgbClr val="FF0000"/>
                </a:solidFill>
              </a:rPr>
              <a:t>After 2 I&amp;D’s and IV/Oral Antibiotic Treatment: </a:t>
            </a:r>
          </a:p>
          <a:p>
            <a:pPr algn="l"/>
            <a:endParaRPr lang="en-US" sz="2400" dirty="0">
              <a:solidFill>
                <a:srgbClr val="FF0000"/>
              </a:solidFill>
            </a:endParaRPr>
          </a:p>
          <a:p>
            <a:pPr algn="l"/>
            <a:r>
              <a:rPr lang="en-US" sz="2400" dirty="0"/>
              <a:t>Physical Therapy with Risk of Fracture/AVN?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Bone Graft Proximal </a:t>
            </a:r>
            <a:r>
              <a:rPr lang="en-US" sz="2400" dirty="0" err="1"/>
              <a:t>Humerus</a:t>
            </a:r>
            <a:r>
              <a:rPr lang="en-US" sz="2400" dirty="0"/>
              <a:t>? Iliac Crest? BG Substitutes?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Antibiotic Spacer?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Reverse Shoulder Replacement?</a:t>
            </a:r>
          </a:p>
          <a:p>
            <a:pPr algn="l"/>
            <a:endParaRPr lang="en-US" sz="2400" dirty="0"/>
          </a:p>
          <a:p>
            <a:pPr algn="l"/>
            <a:endParaRPr lang="en-US" sz="2400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3832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</TotalTime>
  <Words>326</Words>
  <Application>Microsoft Office PowerPoint</Application>
  <PresentationFormat>Widescreen</PresentationFormat>
  <Paragraphs>48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H. Yian</dc:creator>
  <cp:lastModifiedBy>Edward H. Yian</cp:lastModifiedBy>
  <cp:revision>9</cp:revision>
  <dcterms:created xsi:type="dcterms:W3CDTF">2021-04-25T19:22:25Z</dcterms:created>
  <dcterms:modified xsi:type="dcterms:W3CDTF">2021-04-25T20:42:07Z</dcterms:modified>
</cp:coreProperties>
</file>