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9" r:id="rId3"/>
    <p:sldId id="260" r:id="rId4"/>
    <p:sldId id="264" r:id="rId5"/>
    <p:sldId id="267" r:id="rId6"/>
    <p:sldId id="265" r:id="rId7"/>
    <p:sldId id="263" r:id="rId8"/>
    <p:sldId id="268" r:id="rId9"/>
    <p:sldId id="261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3"/>
    <p:restoredTop sz="94665"/>
  </p:normalViewPr>
  <p:slideViewPr>
    <p:cSldViewPr snapToGrid="0" snapToObjects="1">
      <p:cViewPr varScale="1">
        <p:scale>
          <a:sx n="104" d="100"/>
          <a:sy n="104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7A6E-385C-A34D-948A-10065DA4C932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5E59-B81B-574F-86B5-A2657455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2721-2CBD-9A49-829B-781001CA4673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DD51-1C1A-D84A-837F-2E6DBA9F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Case for Codman Shoulder Society</a:t>
            </a:r>
            <a:endParaRPr lang="en-US" sz="3000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ea typeface="Century Gothic" charset="0"/>
                <a:cs typeface="Century Gothic" charset="0"/>
              </a:rPr>
              <a:t>Y.W. </a:t>
            </a:r>
            <a:r>
              <a:rPr lang="en-US" sz="2900" dirty="0" smtClean="0">
                <a:ea typeface="Century Gothic" charset="0"/>
                <a:cs typeface="Century Gothic" charset="0"/>
              </a:rPr>
              <a:t>53 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8601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93" y="1415893"/>
            <a:ext cx="4733807" cy="42248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7" y="5708332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Current XR</a:t>
            </a:r>
          </a:p>
          <a:p>
            <a:r>
              <a:rPr lang="en-US" sz="1600" dirty="0" smtClean="0"/>
              <a:t>C/o of cramping/aching/burning with even minimal activity</a:t>
            </a:r>
            <a:endParaRPr lang="en-US" sz="1600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Options for management of painful resection arthroplasty?</a:t>
            </a:r>
            <a:endParaRPr lang="en-US" sz="26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126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53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y/o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 </a:t>
            </a:r>
            <a:r>
              <a:rPr lang="en-US" b="1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RIGHT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shoulder injury after motor vehicle accident 2011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Multiple treatments prior to presentation to our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clinic in 2015.</a:t>
            </a: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Open rotator cuff repair </a:t>
            </a:r>
            <a:r>
              <a:rPr lang="mr-IN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2011</a:t>
            </a: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Four additional surgeries (specifics unknown) </a:t>
            </a:r>
            <a:r>
              <a:rPr lang="mr-IN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2012-2013</a:t>
            </a: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Suprascapular nerve release </a:t>
            </a:r>
            <a:r>
              <a:rPr lang="mr-IN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2014</a:t>
            </a:r>
          </a:p>
          <a:p>
            <a:pPr lvl="2">
              <a:buFont typeface="Wingdings" charset="2"/>
              <a:buChar char="§"/>
            </a:pPr>
            <a:endParaRPr lang="en-US" dirty="0">
              <a:solidFill>
                <a:srgbClr val="FF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HPI: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Continued debilitating pain, poor function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Rest pain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6/10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; Activity pain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10/10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SSV 20% on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R,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% on the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PMHx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HTN, gout, BPH</a:t>
            </a:r>
          </a:p>
          <a:p>
            <a:pPr>
              <a:buFont typeface="Wingdings" charset="2"/>
              <a:buChar char="§"/>
            </a:pP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SH:  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Occupation: Director of HR for 27 </a:t>
            </a:r>
            <a:r>
              <a:rPr lang="en-US" sz="3000" dirty="0" err="1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yrs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mr-IN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Desk 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duties. 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Non 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smoker. </a:t>
            </a:r>
            <a:endParaRPr lang="en-US" sz="3000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8975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6118" y="4159618"/>
            <a:ext cx="4029051" cy="1907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Feb 2015</a:t>
            </a:r>
          </a:p>
          <a:p>
            <a:endParaRPr lang="en-US" sz="1800" dirty="0" smtClean="0">
              <a:ea typeface="Century Gothic" charset="0"/>
              <a:cs typeface="Century Gothic" charset="0"/>
            </a:endParaRP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Plan RSA for</a:t>
            </a:r>
          </a:p>
          <a:p>
            <a:r>
              <a:rPr lang="en-US" sz="1800" dirty="0">
                <a:ea typeface="Century Gothic" charset="0"/>
                <a:cs typeface="Century Gothic" charset="0"/>
              </a:rPr>
              <a:t>m</a:t>
            </a:r>
            <a:r>
              <a:rPr lang="en-US" sz="1800" dirty="0" smtClean="0">
                <a:ea typeface="Century Gothic" charset="0"/>
                <a:cs typeface="Century Gothic" charset="0"/>
              </a:rPr>
              <a:t>arked thinning of cuff in setting of multiple </a:t>
            </a:r>
            <a:r>
              <a:rPr lang="en-US" sz="1800" dirty="0" err="1" smtClean="0">
                <a:ea typeface="Century Gothic" charset="0"/>
                <a:cs typeface="Century Gothic" charset="0"/>
              </a:rPr>
              <a:t>attemps</a:t>
            </a:r>
            <a:r>
              <a:rPr lang="en-US" sz="1800" dirty="0" smtClean="0">
                <a:ea typeface="Century Gothic" charset="0"/>
                <a:cs typeface="Century Gothic" charset="0"/>
              </a:rPr>
              <a:t> at repair, fatty atrophy, &amp; humeral head deformity</a:t>
            </a:r>
          </a:p>
          <a:p>
            <a:endParaRPr lang="en-US" sz="1600" dirty="0">
              <a:ea typeface="Century Gothic" charset="0"/>
              <a:cs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" y="762426"/>
            <a:ext cx="2555188" cy="2889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56" y="785845"/>
            <a:ext cx="3166215" cy="2865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/>
          <a:stretch/>
        </p:blipFill>
        <p:spPr>
          <a:xfrm>
            <a:off x="4315169" y="3702612"/>
            <a:ext cx="2567545" cy="2630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7006281" y="3702611"/>
            <a:ext cx="2002354" cy="263000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3646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8192531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604" y="5533195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April 2015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s/p bio-RSA </a:t>
            </a:r>
          </a:p>
          <a:p>
            <a:endParaRPr lang="en-US" sz="1600" dirty="0"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4" y="1096301"/>
            <a:ext cx="4716926" cy="4265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096300"/>
            <a:ext cx="3842608" cy="42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8192531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After doing well initially, she developed pain in the upper arm &amp; profound stiffness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ESR/CRP &amp; aspiration - negative. 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Arthroscopic biopsy, converted to open for profound scarring </a:t>
            </a:r>
            <a:r>
              <a:rPr lang="mr-IN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negative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EMG </a:t>
            </a:r>
            <a:r>
              <a:rPr lang="mr-IN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normal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XR &amp; CT </a:t>
            </a:r>
            <a:r>
              <a:rPr lang="mr-IN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–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no obvious structural problem</a:t>
            </a:r>
          </a:p>
          <a:p>
            <a:pPr lvl="2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Case presented to Codman Shoulder Society. </a:t>
            </a:r>
          </a:p>
          <a:p>
            <a:pPr lvl="2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3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Ultimately decided for resection arthroplasty to rule-out intraosseous infection before revision RSA.  </a:t>
            </a:r>
          </a:p>
        </p:txBody>
      </p:sp>
    </p:spTree>
    <p:extLst>
      <p:ext uri="{BB962C8B-B14F-4D97-AF65-F5344CB8AC3E}">
        <p14:creationId xmlns:p14="http://schemas.microsoft.com/office/powerpoint/2010/main" val="1549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8192531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8520" y="5536156"/>
            <a:ext cx="8041210" cy="119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 June 2016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Resection arthroplasty, </a:t>
            </a:r>
            <a:r>
              <a:rPr lang="en-US" sz="1800" dirty="0" err="1" smtClean="0">
                <a:ea typeface="Century Gothic" charset="0"/>
                <a:cs typeface="Century Gothic" charset="0"/>
              </a:rPr>
              <a:t>Prostalac</a:t>
            </a:r>
            <a:r>
              <a:rPr lang="en-US" sz="1800" dirty="0" smtClean="0">
                <a:ea typeface="Century Gothic" charset="0"/>
                <a:cs typeface="Century Gothic" charset="0"/>
              </a:rPr>
              <a:t> spacer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PICC IV Ceftriaxone &amp; rifampin x 6 weeks- for 1 of 5 cx positive for </a:t>
            </a:r>
            <a:r>
              <a:rPr lang="en-US" sz="1800" dirty="0" err="1" smtClean="0">
                <a:ea typeface="Century Gothic" charset="0"/>
                <a:cs typeface="Century Gothic" charset="0"/>
              </a:rPr>
              <a:t>p.acnes</a:t>
            </a:r>
            <a:endParaRPr lang="en-US" sz="1800" dirty="0" smtClean="0">
              <a:ea typeface="Century Gothic" charset="0"/>
              <a:cs typeface="Century Gothic" charset="0"/>
            </a:endParaRPr>
          </a:p>
          <a:p>
            <a:endParaRPr lang="en-US" sz="1800" dirty="0" smtClean="0">
              <a:ea typeface="Century Gothic" charset="0"/>
              <a:cs typeface="Century Gothic" charset="0"/>
            </a:endParaRPr>
          </a:p>
          <a:p>
            <a:r>
              <a:rPr lang="en-US" sz="1800" b="1" dirty="0" smtClean="0">
                <a:ea typeface="Century Gothic" charset="0"/>
                <a:cs typeface="Century Gothic" charset="0"/>
              </a:rPr>
              <a:t>Had persistent pain after completion of IV </a:t>
            </a:r>
            <a:r>
              <a:rPr lang="en-US" sz="1800" b="1" dirty="0" err="1" smtClean="0">
                <a:ea typeface="Century Gothic" charset="0"/>
                <a:cs typeface="Century Gothic" charset="0"/>
              </a:rPr>
              <a:t>abx</a:t>
            </a:r>
            <a:r>
              <a:rPr lang="en-US" sz="1800" b="1" dirty="0" smtClean="0">
                <a:ea typeface="Century Gothic" charset="0"/>
                <a:cs typeface="Century Gothic" charset="0"/>
              </a:rPr>
              <a:t> </a:t>
            </a:r>
            <a:r>
              <a:rPr lang="mr-IN" sz="1800" b="1" dirty="0" smtClean="0">
                <a:ea typeface="Century Gothic" charset="0"/>
                <a:cs typeface="Century Gothic" charset="0"/>
              </a:rPr>
              <a:t>–</a:t>
            </a:r>
            <a:r>
              <a:rPr lang="en-US" sz="1800" b="1" dirty="0" smtClean="0">
                <a:ea typeface="Century Gothic" charset="0"/>
                <a:cs typeface="Century Gothic" charset="0"/>
              </a:rPr>
              <a:t> offered revision RSA vs resection arthroplasty </a:t>
            </a:r>
          </a:p>
          <a:p>
            <a:r>
              <a:rPr lang="mr-IN" sz="1800" b="1" dirty="0" smtClean="0">
                <a:ea typeface="Century Gothic" charset="0"/>
                <a:cs typeface="Century Gothic" charset="0"/>
              </a:rPr>
              <a:t>–</a:t>
            </a:r>
            <a:r>
              <a:rPr lang="en-US" sz="1800" b="1" dirty="0" smtClean="0">
                <a:ea typeface="Century Gothic" charset="0"/>
                <a:cs typeface="Century Gothic" charset="0"/>
              </a:rPr>
              <a:t> </a:t>
            </a:r>
            <a:r>
              <a:rPr lang="en-US" sz="1800" b="1" dirty="0" err="1" smtClean="0">
                <a:ea typeface="Century Gothic" charset="0"/>
                <a:cs typeface="Century Gothic" charset="0"/>
              </a:rPr>
              <a:t>pt</a:t>
            </a:r>
            <a:r>
              <a:rPr lang="en-US" sz="1800" b="1" dirty="0" smtClean="0">
                <a:ea typeface="Century Gothic" charset="0"/>
                <a:cs typeface="Century Gothic" charset="0"/>
              </a:rPr>
              <a:t> elected for resection</a:t>
            </a:r>
          </a:p>
          <a:p>
            <a:endParaRPr lang="en-US" sz="1600" dirty="0"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67" y="810801"/>
            <a:ext cx="4774687" cy="45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8192531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521" y="5886296"/>
            <a:ext cx="8861058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Oct 2016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Resection arthroplasty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At time of resection </a:t>
            </a:r>
            <a:r>
              <a:rPr lang="mr-IN" sz="1800" dirty="0" smtClean="0">
                <a:ea typeface="Century Gothic" charset="0"/>
                <a:cs typeface="Century Gothic" charset="0"/>
              </a:rPr>
              <a:t>–</a:t>
            </a:r>
            <a:r>
              <a:rPr lang="en-US" sz="1800" dirty="0" smtClean="0">
                <a:ea typeface="Century Gothic" charset="0"/>
                <a:cs typeface="Century Gothic" charset="0"/>
              </a:rPr>
              <a:t> 2 of 6 cx positive (1 bacillus, 1 p. acnes) </a:t>
            </a:r>
            <a:r>
              <a:rPr lang="mr-IN" sz="1800" dirty="0" smtClean="0">
                <a:ea typeface="Century Gothic" charset="0"/>
                <a:cs typeface="Century Gothic" charset="0"/>
              </a:rPr>
              <a:t>–</a:t>
            </a:r>
            <a:r>
              <a:rPr lang="en-US" sz="1800" dirty="0" smtClean="0">
                <a:ea typeface="Century Gothic" charset="0"/>
                <a:cs typeface="Century Gothic" charset="0"/>
              </a:rPr>
              <a:t> treated as contaminant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" y="923162"/>
            <a:ext cx="4560907" cy="4860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9" y="796452"/>
            <a:ext cx="4355966" cy="50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8192531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ea typeface="Century Gothic" charset="0"/>
                <a:cs typeface="Century Gothic" charset="0"/>
              </a:rPr>
              <a:t>53 </a:t>
            </a:r>
            <a:r>
              <a:rPr lang="en-US" sz="2900" dirty="0" smtClean="0">
                <a:ea typeface="Century Gothic" charset="0"/>
                <a:cs typeface="Century Gothic" charset="0"/>
              </a:rPr>
              <a:t>y/o </a:t>
            </a:r>
            <a:r>
              <a:rPr lang="en-US" sz="2900" dirty="0">
                <a:ea typeface="Century Gothic" charset="0"/>
                <a:cs typeface="Century Gothic" charset="0"/>
              </a:rPr>
              <a:t>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Did well initially, then had increasing pain and swelling.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Testing: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ESR/CRP - normal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Wingdings" charset="2"/>
              <a:buChar char="§"/>
            </a:pPr>
            <a:r>
              <a:rPr lang="en-US" dirty="0">
                <a:latin typeface="+mj-lt"/>
                <a:ea typeface="Century Gothic" charset="0"/>
                <a:cs typeface="Century Gothic" charset="0"/>
              </a:rPr>
              <a:t>Metal Allergy testing: mild to moderate sensitivity to Gold Sodium Thiosulfate, trace to chromium, moderate to Potassium Dichromate</a:t>
            </a:r>
            <a:endParaRPr lang="en-US" sz="1600" dirty="0"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Sent to Codman Shoulder Society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Recommendations: observation, fusion, treatment low-grade deep infe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ction</a:t>
            </a:r>
          </a:p>
          <a:p>
            <a:pPr lvl="2"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Elected to repeat I&amp;D, remove cement and cement plug, take cultures, and if negative plan for Revision RSA. </a:t>
            </a:r>
          </a:p>
          <a:p>
            <a:pPr lvl="4"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Nov 2017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- All intra-op cultures negative. </a:t>
            </a:r>
          </a:p>
        </p:txBody>
      </p:sp>
    </p:spTree>
    <p:extLst>
      <p:ext uri="{BB962C8B-B14F-4D97-AF65-F5344CB8AC3E}">
        <p14:creationId xmlns:p14="http://schemas.microsoft.com/office/powerpoint/2010/main" val="170322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2463" y="5959098"/>
            <a:ext cx="843554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a typeface="Century Gothic" charset="0"/>
                <a:cs typeface="Century Gothic" charset="0"/>
              </a:rPr>
              <a:t>March 2018</a:t>
            </a:r>
          </a:p>
          <a:p>
            <a:r>
              <a:rPr lang="en-US" sz="1800" dirty="0" smtClean="0">
                <a:ea typeface="Century Gothic" charset="0"/>
                <a:cs typeface="Century Gothic" charset="0"/>
              </a:rPr>
              <a:t>Intra-op</a:t>
            </a:r>
          </a:p>
          <a:p>
            <a:r>
              <a:rPr lang="en-US" sz="1600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Unable to place RSA 2/2 scarring/soft tissue tensioning, concern for neurologic traction injury. </a:t>
            </a:r>
          </a:p>
          <a:p>
            <a:endParaRPr lang="en-US" sz="1600" dirty="0"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78" y="900677"/>
            <a:ext cx="2421924" cy="4950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80" y="902454"/>
            <a:ext cx="3021965" cy="494698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0193" y="276386"/>
            <a:ext cx="8330339" cy="56827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Planned for revision RSA with all titanium implants. </a:t>
            </a:r>
          </a:p>
        </p:txBody>
      </p:sp>
    </p:spTree>
    <p:extLst>
      <p:ext uri="{BB962C8B-B14F-4D97-AF65-F5344CB8AC3E}">
        <p14:creationId xmlns:p14="http://schemas.microsoft.com/office/powerpoint/2010/main" val="1030772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10476</TotalTime>
  <Words>419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Bonness, Eric K.,M.D.</dc:creator>
  <cp:lastModifiedBy>Bonness, Eric K.,M.D.</cp:lastModifiedBy>
  <cp:revision>23</cp:revision>
  <dcterms:created xsi:type="dcterms:W3CDTF">2018-05-15T19:35:11Z</dcterms:created>
  <dcterms:modified xsi:type="dcterms:W3CDTF">2018-05-23T04:11:17Z</dcterms:modified>
</cp:coreProperties>
</file>