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2"/>
  </p:notesMasterIdLst>
  <p:sldIdLst>
    <p:sldId id="363" r:id="rId2"/>
    <p:sldId id="257" r:id="rId3"/>
    <p:sldId id="258" r:id="rId4"/>
    <p:sldId id="259" r:id="rId5"/>
    <p:sldId id="368" r:id="rId6"/>
    <p:sldId id="369" r:id="rId7"/>
    <p:sldId id="260" r:id="rId8"/>
    <p:sldId id="367" r:id="rId9"/>
    <p:sldId id="366" r:id="rId10"/>
    <p:sldId id="276"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7"/>
  </p:normalViewPr>
  <p:slideViewPr>
    <p:cSldViewPr snapToGrid="0">
      <p:cViewPr varScale="1">
        <p:scale>
          <a:sx n="73" d="100"/>
          <a:sy n="73" d="100"/>
        </p:scale>
        <p:origin x="78" y="6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92ea314874_1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g92ea314874_1_2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2ea314874_1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g92ea314874_1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92ea314874_1_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92ea314874_1_2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92ea314874_1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92ea314874_1_2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2ea314874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92ea314874_1_3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DBA35-5A04-5141-987A-816559660629}"/>
              </a:ext>
            </a:extLst>
          </p:cNvPr>
          <p:cNvSpPr>
            <a:spLocks noGrp="1"/>
          </p:cNvSpPr>
          <p:nvPr>
            <p:ph type="ctrTitle"/>
          </p:nvPr>
        </p:nvSpPr>
        <p:spPr/>
        <p:txBody>
          <a:bodyPr/>
          <a:lstStyle/>
          <a:p>
            <a:r>
              <a:rPr lang="en-US" dirty="0"/>
              <a:t>Case Presentation</a:t>
            </a:r>
          </a:p>
        </p:txBody>
      </p:sp>
      <p:sp>
        <p:nvSpPr>
          <p:cNvPr id="3" name="Subtitle 2">
            <a:extLst>
              <a:ext uri="{FF2B5EF4-FFF2-40B4-BE49-F238E27FC236}">
                <a16:creationId xmlns:a16="http://schemas.microsoft.com/office/drawing/2014/main" id="{22964903-FFEB-AA4B-B1EF-036BC5E8C0B6}"/>
              </a:ext>
            </a:extLst>
          </p:cNvPr>
          <p:cNvSpPr>
            <a:spLocks noGrp="1"/>
          </p:cNvSpPr>
          <p:nvPr>
            <p:ph type="subTitle" idx="1"/>
          </p:nvPr>
        </p:nvSpPr>
        <p:spPr/>
        <p:txBody>
          <a:bodyPr/>
          <a:lstStyle/>
          <a:p>
            <a:r>
              <a:rPr lang="en-US" dirty="0"/>
              <a:t>Codman Shoulder Society</a:t>
            </a:r>
          </a:p>
        </p:txBody>
      </p:sp>
    </p:spTree>
    <p:extLst>
      <p:ext uri="{BB962C8B-B14F-4D97-AF65-F5344CB8AC3E}">
        <p14:creationId xmlns:p14="http://schemas.microsoft.com/office/powerpoint/2010/main" val="361722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4"/>
          <p:cNvSpPr txBox="1">
            <a:spLocks noGrp="1"/>
          </p:cNvSpPr>
          <p:nvPr>
            <p:ph type="ctrTitle"/>
          </p:nvPr>
        </p:nvSpPr>
        <p:spPr>
          <a:xfrm>
            <a:off x="891725" y="79550"/>
            <a:ext cx="7200000" cy="82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 b="1" dirty="0"/>
              <a:t>Case Summary</a:t>
            </a:r>
            <a:endParaRPr dirty="0"/>
          </a:p>
        </p:txBody>
      </p:sp>
      <p:sp>
        <p:nvSpPr>
          <p:cNvPr id="176" name="Google Shape;176;p34"/>
          <p:cNvSpPr txBox="1"/>
          <p:nvPr/>
        </p:nvSpPr>
        <p:spPr>
          <a:xfrm>
            <a:off x="846375" y="1073100"/>
            <a:ext cx="7339500" cy="85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sng" strike="noStrike" cap="none" dirty="0">
                <a:solidFill>
                  <a:srgbClr val="000000"/>
                </a:solidFill>
                <a:latin typeface="Arial"/>
                <a:ea typeface="Arial"/>
                <a:cs typeface="Arial"/>
                <a:sym typeface="Arial"/>
              </a:rPr>
              <a:t>Summary</a:t>
            </a:r>
            <a:endParaRPr sz="1400" b="1"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Age: </a:t>
            </a:r>
            <a:r>
              <a:rPr lang="en" dirty="0"/>
              <a:t>44F</a:t>
            </a:r>
            <a:endParaRPr lang="en"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 dirty="0"/>
          </a:p>
          <a:p>
            <a:r>
              <a:rPr lang="en-US" b="1" u="sng" dirty="0"/>
              <a:t>Diagnosis </a:t>
            </a:r>
          </a:p>
          <a:p>
            <a:pPr marL="0" marR="0" lvl="0" indent="0" algn="l" rtl="0">
              <a:lnSpc>
                <a:spcPct val="100000"/>
              </a:lnSpc>
              <a:spcBef>
                <a:spcPts val="0"/>
              </a:spcBef>
              <a:spcAft>
                <a:spcPts val="0"/>
              </a:spcAft>
              <a:buNone/>
            </a:pPr>
            <a:r>
              <a:rPr lang="en-US" dirty="0"/>
              <a:t>Right Lateral Clavicular Insufficiency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sng" strike="noStrike" cap="none" dirty="0">
                <a:solidFill>
                  <a:srgbClr val="000000"/>
                </a:solidFill>
                <a:latin typeface="Arial"/>
                <a:ea typeface="Arial"/>
                <a:cs typeface="Arial"/>
                <a:sym typeface="Arial"/>
              </a:rPr>
              <a:t>Plan</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Arial"/>
                <a:ea typeface="Arial"/>
                <a:cs typeface="Arial"/>
                <a:sym typeface="Arial"/>
              </a:rPr>
              <a:t>Right Scapulo</a:t>
            </a:r>
            <a:r>
              <a:rPr lang="en-US" b="1" dirty="0"/>
              <a:t>thoracic Fusion</a:t>
            </a: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b="1" u="sng" dirty="0"/>
              <a:t>Other Suggestions?</a:t>
            </a:r>
            <a:endParaRPr sz="1400" b="1"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p:nvPr/>
        </p:nvSpPr>
        <p:spPr>
          <a:xfrm>
            <a:off x="98250" y="503375"/>
            <a:ext cx="8947500" cy="451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CC</a:t>
            </a:r>
            <a:r>
              <a:rPr lang="en" sz="1400" b="0" i="0" u="none" strike="noStrike" cap="none" dirty="0">
                <a:solidFill>
                  <a:srgbClr val="000000"/>
                </a:solidFill>
                <a:latin typeface="Arial"/>
                <a:ea typeface="Arial"/>
                <a:cs typeface="Arial"/>
                <a:sym typeface="Arial"/>
              </a:rPr>
              <a:t>  Right Shoulder Pain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sng" strike="noStrike" cap="none" dirty="0">
                <a:solidFill>
                  <a:srgbClr val="000000"/>
                </a:solidFill>
                <a:latin typeface="Arial"/>
                <a:ea typeface="Arial"/>
                <a:cs typeface="Arial"/>
                <a:sym typeface="Arial"/>
              </a:rPr>
              <a:t>HPI</a:t>
            </a:r>
            <a:r>
              <a:rPr lang="en" sz="1400" b="1" i="0" u="none" strike="noStrike" cap="none" dirty="0">
                <a:solidFill>
                  <a:srgbClr val="000000"/>
                </a:solidFill>
                <a:latin typeface="Arial"/>
                <a:ea typeface="Arial"/>
                <a:cs typeface="Arial"/>
                <a:sym typeface="Arial"/>
              </a:rPr>
              <a:t>: </a:t>
            </a:r>
            <a:endParaRPr dirty="0"/>
          </a:p>
          <a:p>
            <a:pPr lvl="0"/>
            <a:r>
              <a:rPr lang="en-US" dirty="0"/>
              <a:t>44F RHD presents with RIGHT shoulder pain she felt on ice in 2013. At that time, she sustained a type I ACJ separation and labrum tear. She underwent an arthroscopic labral repair and debridement around her ACJ by an outside provider. She had continued pain at her ACJ and then underwent a distal clavicle excision in 2014. However, she sustained a 2-3 type AC separation and underwent a ligament reconstruction with some type of allograft in 2016. The graft was rejected, so she underwent an attempt for reconstruction using her own ligaments in 2017. Also, her clavicle fractured. She had two 2 IME’s performed in her worker’s compensation case. She has failed conservative management and presented for further treatment options.</a:t>
            </a:r>
          </a:p>
          <a:p>
            <a:pPr lvl="0"/>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PAIN: </a:t>
            </a:r>
            <a:r>
              <a:rPr lang="en" dirty="0"/>
              <a:t>4-8</a:t>
            </a:r>
            <a:r>
              <a:rPr lang="en" sz="1400" b="0" i="0" u="none" strike="noStrike" cap="none" dirty="0">
                <a:solidFill>
                  <a:srgbClr val="000000"/>
                </a:solidFill>
                <a:latin typeface="Arial"/>
                <a:ea typeface="Arial"/>
                <a:cs typeface="Arial"/>
                <a:sym typeface="Arial"/>
              </a:rPr>
              <a:t>, Constant, Difficulty with overhead activities</a:t>
            </a:r>
            <a:endParaRPr dirty="0"/>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SSV:</a:t>
            </a:r>
            <a:r>
              <a:rPr lang="en" sz="1400" b="0" i="0" u="none" strike="noStrike" cap="none" dirty="0">
                <a:solidFill>
                  <a:srgbClr val="000000"/>
                </a:solidFill>
                <a:latin typeface="Arial"/>
                <a:ea typeface="Arial"/>
                <a:cs typeface="Arial"/>
                <a:sym typeface="Arial"/>
              </a:rPr>
              <a:t> R = </a:t>
            </a:r>
            <a:r>
              <a:rPr lang="en" dirty="0"/>
              <a:t>25</a:t>
            </a:r>
            <a:r>
              <a:rPr lang="en"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SLEEP:</a:t>
            </a:r>
            <a:r>
              <a:rPr lang="en" sz="1400" b="0" i="0" u="none" strike="noStrike" cap="none" dirty="0">
                <a:solidFill>
                  <a:srgbClr val="000000"/>
                </a:solidFill>
                <a:latin typeface="Arial"/>
                <a:ea typeface="Arial"/>
                <a:cs typeface="Arial"/>
                <a:sym typeface="Arial"/>
              </a:rPr>
              <a:t> Night pain.</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PMHx: </a:t>
            </a:r>
            <a:r>
              <a:rPr lang="en" sz="1400" b="0" i="0" u="none" strike="noStrike" cap="none" dirty="0">
                <a:solidFill>
                  <a:srgbClr val="000000"/>
                </a:solidFill>
                <a:latin typeface="Arial"/>
                <a:ea typeface="Arial"/>
                <a:cs typeface="Arial"/>
                <a:sym typeface="Arial"/>
              </a:rPr>
              <a:t>None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none" strike="noStrike" cap="none" dirty="0" err="1">
                <a:solidFill>
                  <a:srgbClr val="000000"/>
                </a:solidFill>
                <a:latin typeface="Arial"/>
                <a:ea typeface="Arial"/>
                <a:cs typeface="Arial"/>
                <a:sym typeface="Arial"/>
              </a:rPr>
              <a:t>PSHx</a:t>
            </a:r>
            <a:r>
              <a:rPr lang="en" sz="1400" b="1" i="0" u="none" strike="noStrike" cap="none" dirty="0">
                <a:solidFill>
                  <a:srgbClr val="000000"/>
                </a:solidFill>
                <a:latin typeface="Arial"/>
                <a:ea typeface="Arial"/>
                <a:cs typeface="Arial"/>
                <a:sym typeface="Arial"/>
              </a:rPr>
              <a:t>: </a:t>
            </a:r>
            <a:r>
              <a:rPr lang="en" sz="1400" b="0" i="0" u="none" strike="noStrike" cap="none" dirty="0">
                <a:solidFill>
                  <a:srgbClr val="000000"/>
                </a:solidFill>
                <a:latin typeface="Arial"/>
                <a:ea typeface="Arial"/>
                <a:cs typeface="Arial"/>
                <a:sym typeface="Arial"/>
              </a:rPr>
              <a:t>R</a:t>
            </a:r>
            <a:r>
              <a:rPr lang="en" sz="1400" b="1" i="0" u="none" strike="noStrike" cap="none" dirty="0">
                <a:solidFill>
                  <a:srgbClr val="000000"/>
                </a:solidFill>
                <a:latin typeface="Arial"/>
                <a:ea typeface="Arial"/>
                <a:cs typeface="Arial"/>
                <a:sym typeface="Arial"/>
              </a:rPr>
              <a:t> </a:t>
            </a:r>
            <a:r>
              <a:rPr lang="en" sz="1400" b="0" i="0" u="none" strike="noStrike" cap="none" dirty="0">
                <a:solidFill>
                  <a:srgbClr val="000000"/>
                </a:solidFill>
                <a:latin typeface="Arial"/>
                <a:ea typeface="Arial"/>
                <a:cs typeface="Arial"/>
                <a:sym typeface="Arial"/>
              </a:rPr>
              <a:t>Shoulder Surgeries x 4</a:t>
            </a:r>
            <a:endParaRPr dirty="0"/>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Allergies:</a:t>
            </a:r>
            <a:r>
              <a:rPr lang="en" sz="1400" b="0" i="0" u="none" strike="noStrike" cap="none" dirty="0">
                <a:solidFill>
                  <a:srgbClr val="000000"/>
                </a:solidFill>
                <a:latin typeface="Arial"/>
                <a:ea typeface="Arial"/>
                <a:cs typeface="Arial"/>
                <a:sym typeface="Arial"/>
              </a:rPr>
              <a:t> NKDA</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Social:</a:t>
            </a:r>
            <a:r>
              <a:rPr lang="en" sz="1400" b="0" i="0" u="none" strike="noStrike" cap="none" dirty="0">
                <a:solidFill>
                  <a:srgbClr val="000000"/>
                </a:solidFill>
                <a:latin typeface="Arial"/>
                <a:ea typeface="Arial"/>
                <a:cs typeface="Arial"/>
                <a:sym typeface="Arial"/>
              </a:rPr>
              <a:t> </a:t>
            </a:r>
            <a:r>
              <a:rPr lang="en" sz="1400" b="1" i="0" u="none" strike="noStrike" cap="none" dirty="0">
                <a:solidFill>
                  <a:srgbClr val="000000"/>
                </a:solidFill>
                <a:latin typeface="Arial"/>
                <a:ea typeface="Arial"/>
                <a:cs typeface="Arial"/>
                <a:sym typeface="Arial"/>
              </a:rPr>
              <a:t> </a:t>
            </a:r>
            <a:r>
              <a:rPr lang="en" sz="1400" b="0" i="0" u="none" strike="noStrike" cap="none" dirty="0">
                <a:solidFill>
                  <a:srgbClr val="000000"/>
                </a:solidFill>
                <a:latin typeface="Arial"/>
                <a:ea typeface="Arial"/>
                <a:cs typeface="Arial"/>
                <a:sym typeface="Arial"/>
              </a:rPr>
              <a:t>No tobacco use. Drinks alcohol socially.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Occupation: </a:t>
            </a:r>
            <a:r>
              <a:rPr lang="en-US" sz="1400" b="0" i="0" u="none" strike="noStrike" cap="none" dirty="0">
                <a:solidFill>
                  <a:srgbClr val="000000"/>
                </a:solidFill>
                <a:latin typeface="Arial"/>
                <a:ea typeface="Arial"/>
                <a:cs typeface="Arial"/>
                <a:sym typeface="Arial"/>
              </a:rPr>
              <a:t>Unable to work</a:t>
            </a:r>
            <a:endParaRPr dirty="0"/>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Social Support and Living: </a:t>
            </a:r>
            <a:r>
              <a:rPr lang="en" sz="1400" i="0" u="none" strike="noStrike" cap="none" dirty="0">
                <a:solidFill>
                  <a:srgbClr val="000000"/>
                </a:solidFill>
                <a:latin typeface="Arial"/>
                <a:ea typeface="Arial"/>
                <a:cs typeface="Arial"/>
                <a:sym typeface="Arial"/>
              </a:rPr>
              <a:t>Lives with </a:t>
            </a:r>
            <a:r>
              <a:rPr lang="en" dirty="0"/>
              <a:t>husband</a:t>
            </a:r>
            <a:endParaRPr sz="140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Arial"/>
              <a:ea typeface="Arial"/>
              <a:cs typeface="Arial"/>
              <a:sym typeface="Arial"/>
            </a:endParaRPr>
          </a:p>
        </p:txBody>
      </p:sp>
      <p:sp>
        <p:nvSpPr>
          <p:cNvPr id="67" name="Google Shape;67;p15"/>
          <p:cNvSpPr txBox="1"/>
          <p:nvPr/>
        </p:nvSpPr>
        <p:spPr>
          <a:xfrm>
            <a:off x="3260250" y="32400"/>
            <a:ext cx="2623500" cy="56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dirty="0">
                <a:solidFill>
                  <a:srgbClr val="000000"/>
                </a:solidFill>
                <a:latin typeface="Arial"/>
                <a:ea typeface="Arial"/>
                <a:cs typeface="Arial"/>
                <a:sym typeface="Arial"/>
              </a:rPr>
              <a:t>History</a:t>
            </a:r>
            <a:endParaRPr sz="2600" b="1"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p:nvPr/>
        </p:nvSpPr>
        <p:spPr>
          <a:xfrm>
            <a:off x="3260250" y="32400"/>
            <a:ext cx="2623500" cy="56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rgbClr val="000000"/>
                </a:solidFill>
                <a:latin typeface="Arial"/>
                <a:ea typeface="Arial"/>
                <a:cs typeface="Arial"/>
                <a:sym typeface="Arial"/>
              </a:rPr>
              <a:t>PE</a:t>
            </a:r>
            <a:endParaRPr sz="2600" b="1" i="0" u="none" strike="noStrike" cap="none">
              <a:solidFill>
                <a:srgbClr val="000000"/>
              </a:solidFill>
              <a:latin typeface="Arial"/>
              <a:ea typeface="Arial"/>
              <a:cs typeface="Arial"/>
              <a:sym typeface="Arial"/>
            </a:endParaRPr>
          </a:p>
        </p:txBody>
      </p:sp>
      <p:sp>
        <p:nvSpPr>
          <p:cNvPr id="73" name="Google Shape;73;p16"/>
          <p:cNvSpPr txBox="1"/>
          <p:nvPr/>
        </p:nvSpPr>
        <p:spPr>
          <a:xfrm>
            <a:off x="155685" y="815865"/>
            <a:ext cx="4277770" cy="4401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Height</a:t>
            </a:r>
            <a:r>
              <a:rPr lang="en" sz="1400" b="0" i="0" u="none" strike="noStrike" cap="none" dirty="0">
                <a:solidFill>
                  <a:srgbClr val="000000"/>
                </a:solidFill>
                <a:latin typeface="Arial"/>
                <a:ea typeface="Arial"/>
                <a:cs typeface="Arial"/>
                <a:sym typeface="Arial"/>
              </a:rPr>
              <a:t>: 5'7"</a:t>
            </a:r>
            <a:endParaRPr dirty="0"/>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Weight</a:t>
            </a:r>
            <a:r>
              <a:rPr lang="en" sz="1400" b="0" i="0" u="none" strike="noStrike" cap="none" dirty="0">
                <a:solidFill>
                  <a:srgbClr val="000000"/>
                </a:solidFill>
                <a:latin typeface="Arial"/>
                <a:ea typeface="Arial"/>
                <a:cs typeface="Arial"/>
                <a:sym typeface="Arial"/>
              </a:rPr>
              <a:t>: 155lbs</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Pertinent Positive Findings in shoulder exam:  </a:t>
            </a:r>
          </a:p>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Shortening of her right shoulder. </a:t>
            </a:r>
            <a:r>
              <a:rPr lang="en-US" dirty="0"/>
              <a:t>D</a:t>
            </a:r>
            <a:r>
              <a:rPr lang="en-US" sz="1400" b="0" i="0" u="none" strike="noStrike" cap="none" dirty="0">
                <a:solidFill>
                  <a:srgbClr val="000000"/>
                </a:solidFill>
                <a:latin typeface="Arial"/>
                <a:ea typeface="Arial"/>
                <a:cs typeface="Arial"/>
                <a:sym typeface="Arial"/>
              </a:rPr>
              <a:t>eformity and instability at the distal clavicle with loss of soft tissue. </a:t>
            </a:r>
            <a:r>
              <a:rPr lang="en-US" dirty="0"/>
              <a:t>Skin is intact.</a:t>
            </a: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r>
              <a:rPr lang="en-US" b="1" dirty="0">
                <a:latin typeface="Helvetica" pitchFamily="2" charset="0"/>
              </a:rPr>
              <a:t>Motion (AROM)</a:t>
            </a:r>
          </a:p>
          <a:p>
            <a:r>
              <a:rPr lang="en-US" dirty="0">
                <a:latin typeface="Helvetica" pitchFamily="2" charset="0"/>
              </a:rPr>
              <a:t>Forward Flexion R: 150   L : 160</a:t>
            </a:r>
          </a:p>
          <a:p>
            <a:r>
              <a:rPr lang="en-US" dirty="0">
                <a:latin typeface="Helvetica" pitchFamily="2" charset="0"/>
              </a:rPr>
              <a:t>Abduction: R: 140   L : 150</a:t>
            </a:r>
          </a:p>
          <a:p>
            <a:r>
              <a:rPr lang="en-US" dirty="0">
                <a:latin typeface="Helvetica" pitchFamily="2" charset="0"/>
              </a:rPr>
              <a:t>External Rotation: R: 50   L : 50</a:t>
            </a:r>
          </a:p>
          <a:p>
            <a:r>
              <a:rPr lang="en-US" dirty="0">
                <a:latin typeface="Helvetica" pitchFamily="2" charset="0"/>
              </a:rPr>
              <a:t>Internal rotation Adduction: R: Th12   L : Th12</a:t>
            </a:r>
          </a:p>
          <a:p>
            <a:r>
              <a:rPr lang="en-US" dirty="0" err="1">
                <a:latin typeface="Helvetica" pitchFamily="2" charset="0"/>
              </a:rPr>
              <a:t>ABduction</a:t>
            </a:r>
            <a:r>
              <a:rPr lang="en-US" dirty="0">
                <a:latin typeface="Helvetica" pitchFamily="2" charset="0"/>
              </a:rPr>
              <a:t>/ER: Right 90 @ 90 degrees,  Left: 90 @ 90 degrees</a:t>
            </a:r>
          </a:p>
          <a:p>
            <a:r>
              <a:rPr lang="en-US" dirty="0">
                <a:latin typeface="Helvetica" pitchFamily="2" charset="0"/>
              </a:rPr>
              <a:t>Abduction/IR: Right 70 @ 90 degrees,  Left: 70 @ 90 degrees</a:t>
            </a: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p:txBody>
      </p:sp>
      <p:sp>
        <p:nvSpPr>
          <p:cNvPr id="74" name="Google Shape;74;p16"/>
          <p:cNvSpPr txBox="1"/>
          <p:nvPr/>
        </p:nvSpPr>
        <p:spPr>
          <a:xfrm>
            <a:off x="5347256" y="815865"/>
            <a:ext cx="3196379" cy="461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sz="1400" b="1" i="0" u="none" strike="noStrike" cap="none" dirty="0">
                <a:solidFill>
                  <a:srgbClr val="000000"/>
                </a:solidFill>
                <a:latin typeface="Arial"/>
                <a:ea typeface="Arial"/>
                <a:cs typeface="Arial"/>
                <a:sym typeface="Arial"/>
              </a:rPr>
              <a:t>RIGHT Shoulder Special Tests: </a:t>
            </a:r>
            <a:endParaRPr b="1" dirty="0"/>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AC joint TTP: Positive   </a:t>
            </a:r>
            <a:endParaRPr dirty="0"/>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Cross body Adduction: Positive</a:t>
            </a:r>
            <a:endParaRPr dirty="0"/>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Impingement signs:</a:t>
            </a:r>
            <a:endParaRPr dirty="0"/>
          </a:p>
          <a:p>
            <a:pPr lvl="0"/>
            <a:r>
              <a:rPr lang="en" sz="1400" b="0" i="0" u="none" strike="noStrike" cap="none" dirty="0">
                <a:solidFill>
                  <a:srgbClr val="000000"/>
                </a:solidFill>
                <a:latin typeface="Arial"/>
                <a:ea typeface="Arial"/>
                <a:cs typeface="Arial"/>
                <a:sym typeface="Arial"/>
              </a:rPr>
              <a:t>            Hawkins: </a:t>
            </a:r>
            <a:r>
              <a:rPr lang="en" dirty="0"/>
              <a:t>Positive</a:t>
            </a:r>
            <a:endParaRPr dirty="0"/>
          </a:p>
          <a:p>
            <a:pPr lvl="0"/>
            <a:r>
              <a:rPr lang="en" sz="1400" b="0" i="0" u="none" strike="noStrike" cap="none" dirty="0">
                <a:solidFill>
                  <a:srgbClr val="000000"/>
                </a:solidFill>
                <a:latin typeface="Arial"/>
                <a:ea typeface="Arial"/>
                <a:cs typeface="Arial"/>
                <a:sym typeface="Arial"/>
              </a:rPr>
              <a:t>            </a:t>
            </a:r>
            <a:r>
              <a:rPr lang="en" sz="1400" b="0" i="0" u="none" strike="noStrike" cap="none" dirty="0" err="1">
                <a:solidFill>
                  <a:srgbClr val="000000"/>
                </a:solidFill>
                <a:latin typeface="Arial"/>
                <a:ea typeface="Arial"/>
                <a:cs typeface="Arial"/>
                <a:sym typeface="Arial"/>
              </a:rPr>
              <a:t>Neers</a:t>
            </a:r>
            <a:r>
              <a:rPr lang="en" dirty="0"/>
              <a:t>: Positive</a:t>
            </a:r>
            <a:endParaRPr dirty="0"/>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Biceps tendon tenderness: Positive</a:t>
            </a:r>
            <a:endParaRPr dirty="0"/>
          </a:p>
          <a:p>
            <a:pPr marL="0" marR="0" lvl="0" indent="0" algn="l" rtl="0">
              <a:lnSpc>
                <a:spcPct val="100000"/>
              </a:lnSpc>
              <a:spcBef>
                <a:spcPts val="0"/>
              </a:spcBef>
              <a:spcAft>
                <a:spcPts val="0"/>
              </a:spcAft>
              <a:buNone/>
            </a:pPr>
            <a:r>
              <a:rPr lang="en" sz="1400" b="0" i="0" u="none" strike="noStrike" cap="none" dirty="0">
                <a:solidFill>
                  <a:srgbClr val="000000"/>
                </a:solidFill>
                <a:latin typeface="Arial"/>
                <a:ea typeface="Arial"/>
                <a:cs typeface="Arial"/>
                <a:sym typeface="Arial"/>
              </a:rPr>
              <a:t>Speed's Sign: Positive</a:t>
            </a:r>
          </a:p>
          <a:p>
            <a:pPr marL="0" marR="0" lvl="0" indent="0" algn="l" rtl="0">
              <a:lnSpc>
                <a:spcPct val="100000"/>
              </a:lnSpc>
              <a:spcBef>
                <a:spcPts val="0"/>
              </a:spcBef>
              <a:spcAft>
                <a:spcPts val="0"/>
              </a:spcAft>
              <a:buNone/>
            </a:pPr>
            <a:endParaRPr lang="en" dirty="0"/>
          </a:p>
          <a:p>
            <a:r>
              <a:rPr lang="en-US" b="1" dirty="0"/>
              <a:t>Strength</a:t>
            </a:r>
            <a:r>
              <a:rPr lang="en-US" dirty="0"/>
              <a:t>: 5/5 for all rotator cuff muscles and deltoid. </a:t>
            </a:r>
          </a:p>
          <a:p>
            <a:pPr marL="0" marR="0" lvl="0" indent="0" algn="l" rtl="0">
              <a:lnSpc>
                <a:spcPct val="100000"/>
              </a:lnSpc>
              <a:spcBef>
                <a:spcPts val="0"/>
              </a:spcBef>
              <a:spcAft>
                <a:spcPts val="0"/>
              </a:spcAft>
              <a:buNone/>
            </a:pPr>
            <a:endParaRPr lang="en" dirty="0"/>
          </a:p>
          <a:p>
            <a:pPr marL="0" marR="0" lvl="0" indent="0" algn="l" rtl="0">
              <a:lnSpc>
                <a:spcPct val="100000"/>
              </a:lnSpc>
              <a:spcBef>
                <a:spcPts val="0"/>
              </a:spcBef>
              <a:spcAft>
                <a:spcPts val="0"/>
              </a:spcAft>
              <a:buNone/>
            </a:pPr>
            <a:endParaRPr lang="en"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lang="en" dirty="0"/>
          </a:p>
          <a:p>
            <a:pPr marL="0" marR="0" lvl="0" indent="0" algn="l" rtl="0">
              <a:lnSpc>
                <a:spcPct val="100000"/>
              </a:lnSpc>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7"/>
          <p:cNvSpPr txBox="1"/>
          <p:nvPr/>
        </p:nvSpPr>
        <p:spPr>
          <a:xfrm>
            <a:off x="2526603" y="181256"/>
            <a:ext cx="3916727" cy="56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dirty="0">
                <a:solidFill>
                  <a:srgbClr val="000000"/>
                </a:solidFill>
                <a:latin typeface="Arial"/>
                <a:ea typeface="Arial"/>
                <a:cs typeface="Arial"/>
                <a:sym typeface="Arial"/>
              </a:rPr>
              <a:t>XR – Right Shoulder</a:t>
            </a:r>
            <a:endParaRPr sz="2600" b="1"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658523C3-11BC-FE4D-AA8E-E137DD9EFC1A}"/>
              </a:ext>
            </a:extLst>
          </p:cNvPr>
          <p:cNvPicPr>
            <a:picLocks noChangeAspect="1"/>
          </p:cNvPicPr>
          <p:nvPr/>
        </p:nvPicPr>
        <p:blipFill>
          <a:blip r:embed="rId3"/>
          <a:stretch>
            <a:fillRect/>
          </a:stretch>
        </p:blipFill>
        <p:spPr>
          <a:xfrm>
            <a:off x="0" y="856600"/>
            <a:ext cx="9144000" cy="4254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BAA39E-F4C0-124D-8542-7DC933F0E33C}"/>
              </a:ext>
            </a:extLst>
          </p:cNvPr>
          <p:cNvPicPr>
            <a:picLocks noChangeAspect="1"/>
          </p:cNvPicPr>
          <p:nvPr/>
        </p:nvPicPr>
        <p:blipFill>
          <a:blip r:embed="rId2"/>
          <a:stretch>
            <a:fillRect/>
          </a:stretch>
        </p:blipFill>
        <p:spPr>
          <a:xfrm>
            <a:off x="0" y="1136355"/>
            <a:ext cx="9144000" cy="3657600"/>
          </a:xfrm>
          <a:prstGeom prst="rect">
            <a:avLst/>
          </a:prstGeom>
        </p:spPr>
      </p:pic>
      <p:sp>
        <p:nvSpPr>
          <p:cNvPr id="3" name="Rectangle 2">
            <a:extLst>
              <a:ext uri="{FF2B5EF4-FFF2-40B4-BE49-F238E27FC236}">
                <a16:creationId xmlns:a16="http://schemas.microsoft.com/office/drawing/2014/main" id="{334329EE-3E3B-884C-8856-F2C1AB88DC6C}"/>
              </a:ext>
            </a:extLst>
          </p:cNvPr>
          <p:cNvSpPr/>
          <p:nvPr/>
        </p:nvSpPr>
        <p:spPr>
          <a:xfrm>
            <a:off x="2033428" y="440206"/>
            <a:ext cx="5311070" cy="461665"/>
          </a:xfrm>
          <a:prstGeom prst="rect">
            <a:avLst/>
          </a:prstGeom>
        </p:spPr>
        <p:txBody>
          <a:bodyPr wrap="none">
            <a:spAutoFit/>
          </a:bodyPr>
          <a:lstStyle/>
          <a:p>
            <a:pPr lvl="0" algn="ctr">
              <a:buSzPts val="2600"/>
            </a:pPr>
            <a:r>
              <a:rPr lang="en-US" sz="2400" b="1" dirty="0"/>
              <a:t>XR – Left Shoulder for Comparison</a:t>
            </a:r>
          </a:p>
        </p:txBody>
      </p:sp>
    </p:spTree>
    <p:extLst>
      <p:ext uri="{BB962C8B-B14F-4D97-AF65-F5344CB8AC3E}">
        <p14:creationId xmlns:p14="http://schemas.microsoft.com/office/powerpoint/2010/main" val="1031748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921FB8-E968-DC43-ACFD-184D6AF5BF70}"/>
              </a:ext>
            </a:extLst>
          </p:cNvPr>
          <p:cNvPicPr>
            <a:picLocks noChangeAspect="1"/>
          </p:cNvPicPr>
          <p:nvPr/>
        </p:nvPicPr>
        <p:blipFill>
          <a:blip r:embed="rId2"/>
          <a:stretch>
            <a:fillRect/>
          </a:stretch>
        </p:blipFill>
        <p:spPr>
          <a:xfrm>
            <a:off x="0" y="1398030"/>
            <a:ext cx="9144000" cy="2347440"/>
          </a:xfrm>
          <a:prstGeom prst="rect">
            <a:avLst/>
          </a:prstGeom>
        </p:spPr>
      </p:pic>
      <p:sp>
        <p:nvSpPr>
          <p:cNvPr id="3" name="Google Shape;79;p17">
            <a:extLst>
              <a:ext uri="{FF2B5EF4-FFF2-40B4-BE49-F238E27FC236}">
                <a16:creationId xmlns:a16="http://schemas.microsoft.com/office/drawing/2014/main" id="{8CA5A500-9333-6D4D-8CF3-2E777BB4D90B}"/>
              </a:ext>
            </a:extLst>
          </p:cNvPr>
          <p:cNvSpPr txBox="1"/>
          <p:nvPr/>
        </p:nvSpPr>
        <p:spPr>
          <a:xfrm>
            <a:off x="2505338" y="489600"/>
            <a:ext cx="3916727" cy="56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dirty="0">
                <a:solidFill>
                  <a:srgbClr val="000000"/>
                </a:solidFill>
                <a:latin typeface="Arial"/>
                <a:ea typeface="Arial"/>
                <a:cs typeface="Arial"/>
                <a:sym typeface="Arial"/>
              </a:rPr>
              <a:t>CT – Right Shoulder</a:t>
            </a:r>
            <a:endParaRPr sz="2600" b="1"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72262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8"/>
          <p:cNvSpPr txBox="1"/>
          <p:nvPr/>
        </p:nvSpPr>
        <p:spPr>
          <a:xfrm>
            <a:off x="2454148" y="96195"/>
            <a:ext cx="4235703" cy="562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dirty="0">
                <a:solidFill>
                  <a:srgbClr val="000000"/>
                </a:solidFill>
                <a:latin typeface="Arial"/>
                <a:ea typeface="Arial"/>
                <a:cs typeface="Arial"/>
                <a:sym typeface="Arial"/>
              </a:rPr>
              <a:t>CT Bilateral Shoulders</a:t>
            </a:r>
            <a:endParaRPr sz="2600" b="1"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73EAEDE8-2D8E-ED41-BFF6-AB91B650EF8F}"/>
              </a:ext>
            </a:extLst>
          </p:cNvPr>
          <p:cNvPicPr>
            <a:picLocks noChangeAspect="1"/>
          </p:cNvPicPr>
          <p:nvPr/>
        </p:nvPicPr>
        <p:blipFill>
          <a:blip r:embed="rId3"/>
          <a:stretch>
            <a:fillRect/>
          </a:stretch>
        </p:blipFill>
        <p:spPr>
          <a:xfrm>
            <a:off x="508000" y="813377"/>
            <a:ext cx="8128000" cy="40894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A7E92-46B0-424E-A3FD-5BE46FF6D354}"/>
              </a:ext>
            </a:extLst>
          </p:cNvPr>
          <p:cNvPicPr>
            <a:picLocks noChangeAspect="1"/>
          </p:cNvPicPr>
          <p:nvPr/>
        </p:nvPicPr>
        <p:blipFill>
          <a:blip r:embed="rId2"/>
          <a:stretch>
            <a:fillRect/>
          </a:stretch>
        </p:blipFill>
        <p:spPr>
          <a:xfrm>
            <a:off x="562640" y="897884"/>
            <a:ext cx="7848600" cy="3771900"/>
          </a:xfrm>
          <a:prstGeom prst="rect">
            <a:avLst/>
          </a:prstGeom>
        </p:spPr>
      </p:pic>
      <p:sp>
        <p:nvSpPr>
          <p:cNvPr id="3" name="Rectangle 2">
            <a:extLst>
              <a:ext uri="{FF2B5EF4-FFF2-40B4-BE49-F238E27FC236}">
                <a16:creationId xmlns:a16="http://schemas.microsoft.com/office/drawing/2014/main" id="{9A74BD3A-313C-F647-8EC3-3785EC03F2F8}"/>
              </a:ext>
            </a:extLst>
          </p:cNvPr>
          <p:cNvSpPr/>
          <p:nvPr/>
        </p:nvSpPr>
        <p:spPr>
          <a:xfrm>
            <a:off x="2638791" y="282330"/>
            <a:ext cx="3483646" cy="461665"/>
          </a:xfrm>
          <a:prstGeom prst="rect">
            <a:avLst/>
          </a:prstGeom>
        </p:spPr>
        <p:txBody>
          <a:bodyPr wrap="none">
            <a:spAutoFit/>
          </a:bodyPr>
          <a:lstStyle/>
          <a:p>
            <a:pPr lvl="0" algn="ctr">
              <a:buSzPts val="2600"/>
            </a:pPr>
            <a:r>
              <a:rPr lang="en-US" sz="2400" b="1" dirty="0"/>
              <a:t>CT Bilateral Shoulders</a:t>
            </a:r>
          </a:p>
        </p:txBody>
      </p:sp>
    </p:spTree>
    <p:extLst>
      <p:ext uri="{BB962C8B-B14F-4D97-AF65-F5344CB8AC3E}">
        <p14:creationId xmlns:p14="http://schemas.microsoft.com/office/powerpoint/2010/main" val="53871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7A499B-42A7-4A41-A2D0-243F649481A3}"/>
              </a:ext>
            </a:extLst>
          </p:cNvPr>
          <p:cNvPicPr>
            <a:picLocks noChangeAspect="1"/>
          </p:cNvPicPr>
          <p:nvPr/>
        </p:nvPicPr>
        <p:blipFill>
          <a:blip r:embed="rId2"/>
          <a:stretch>
            <a:fillRect/>
          </a:stretch>
        </p:blipFill>
        <p:spPr>
          <a:xfrm>
            <a:off x="794327" y="696496"/>
            <a:ext cx="2981235" cy="2499354"/>
          </a:xfrm>
          <a:prstGeom prst="rect">
            <a:avLst/>
          </a:prstGeom>
        </p:spPr>
      </p:pic>
      <p:pic>
        <p:nvPicPr>
          <p:cNvPr id="3" name="Picture 2">
            <a:extLst>
              <a:ext uri="{FF2B5EF4-FFF2-40B4-BE49-F238E27FC236}">
                <a16:creationId xmlns:a16="http://schemas.microsoft.com/office/drawing/2014/main" id="{527FEBB5-922E-8747-AFF1-CB607C17E6F6}"/>
              </a:ext>
            </a:extLst>
          </p:cNvPr>
          <p:cNvPicPr>
            <a:picLocks noChangeAspect="1"/>
          </p:cNvPicPr>
          <p:nvPr/>
        </p:nvPicPr>
        <p:blipFill>
          <a:blip r:embed="rId3"/>
          <a:stretch>
            <a:fillRect/>
          </a:stretch>
        </p:blipFill>
        <p:spPr>
          <a:xfrm>
            <a:off x="794327" y="3288146"/>
            <a:ext cx="3000829" cy="1837641"/>
          </a:xfrm>
          <a:prstGeom prst="rect">
            <a:avLst/>
          </a:prstGeom>
        </p:spPr>
      </p:pic>
      <p:pic>
        <p:nvPicPr>
          <p:cNvPr id="4" name="Picture 3">
            <a:extLst>
              <a:ext uri="{FF2B5EF4-FFF2-40B4-BE49-F238E27FC236}">
                <a16:creationId xmlns:a16="http://schemas.microsoft.com/office/drawing/2014/main" id="{353D3184-2CE8-BC49-8B7B-0BC252B073CC}"/>
              </a:ext>
            </a:extLst>
          </p:cNvPr>
          <p:cNvPicPr>
            <a:picLocks noChangeAspect="1"/>
          </p:cNvPicPr>
          <p:nvPr/>
        </p:nvPicPr>
        <p:blipFill>
          <a:blip r:embed="rId4"/>
          <a:stretch>
            <a:fillRect/>
          </a:stretch>
        </p:blipFill>
        <p:spPr>
          <a:xfrm>
            <a:off x="4901332" y="696496"/>
            <a:ext cx="3045119" cy="2499354"/>
          </a:xfrm>
          <a:prstGeom prst="rect">
            <a:avLst/>
          </a:prstGeom>
        </p:spPr>
      </p:pic>
      <p:pic>
        <p:nvPicPr>
          <p:cNvPr id="5" name="Picture 4">
            <a:extLst>
              <a:ext uri="{FF2B5EF4-FFF2-40B4-BE49-F238E27FC236}">
                <a16:creationId xmlns:a16="http://schemas.microsoft.com/office/drawing/2014/main" id="{648A6F9C-148B-3149-8F45-9EF2ECA789E3}"/>
              </a:ext>
            </a:extLst>
          </p:cNvPr>
          <p:cNvPicPr>
            <a:picLocks noChangeAspect="1"/>
          </p:cNvPicPr>
          <p:nvPr/>
        </p:nvPicPr>
        <p:blipFill>
          <a:blip r:embed="rId5"/>
          <a:stretch>
            <a:fillRect/>
          </a:stretch>
        </p:blipFill>
        <p:spPr>
          <a:xfrm>
            <a:off x="4901332" y="3513355"/>
            <a:ext cx="3045119" cy="1387221"/>
          </a:xfrm>
          <a:prstGeom prst="rect">
            <a:avLst/>
          </a:prstGeom>
        </p:spPr>
      </p:pic>
      <p:sp>
        <p:nvSpPr>
          <p:cNvPr id="8" name="TextBox 7">
            <a:extLst>
              <a:ext uri="{FF2B5EF4-FFF2-40B4-BE49-F238E27FC236}">
                <a16:creationId xmlns:a16="http://schemas.microsoft.com/office/drawing/2014/main" id="{1DEB6C8A-E005-494D-A20B-7889551CDE1F}"/>
              </a:ext>
            </a:extLst>
          </p:cNvPr>
          <p:cNvSpPr txBox="1"/>
          <p:nvPr/>
        </p:nvSpPr>
        <p:spPr>
          <a:xfrm>
            <a:off x="1397521" y="234868"/>
            <a:ext cx="1903085" cy="369332"/>
          </a:xfrm>
          <a:prstGeom prst="rect">
            <a:avLst/>
          </a:prstGeom>
          <a:noFill/>
        </p:spPr>
        <p:txBody>
          <a:bodyPr wrap="none" rtlCol="0">
            <a:spAutoFit/>
          </a:bodyPr>
          <a:lstStyle/>
          <a:p>
            <a:r>
              <a:rPr lang="en-US" sz="1800" b="1" dirty="0"/>
              <a:t>Right Shoulder </a:t>
            </a:r>
          </a:p>
        </p:txBody>
      </p:sp>
      <p:sp>
        <p:nvSpPr>
          <p:cNvPr id="9" name="TextBox 8">
            <a:extLst>
              <a:ext uri="{FF2B5EF4-FFF2-40B4-BE49-F238E27FC236}">
                <a16:creationId xmlns:a16="http://schemas.microsoft.com/office/drawing/2014/main" id="{87503C1D-826C-BB49-A958-A8BA24FBD3FD}"/>
              </a:ext>
            </a:extLst>
          </p:cNvPr>
          <p:cNvSpPr txBox="1"/>
          <p:nvPr/>
        </p:nvSpPr>
        <p:spPr>
          <a:xfrm>
            <a:off x="5499874" y="254508"/>
            <a:ext cx="2246605" cy="369332"/>
          </a:xfrm>
          <a:prstGeom prst="rect">
            <a:avLst/>
          </a:prstGeom>
          <a:noFill/>
        </p:spPr>
        <p:txBody>
          <a:bodyPr wrap="square" rtlCol="0">
            <a:spAutoFit/>
          </a:bodyPr>
          <a:lstStyle/>
          <a:p>
            <a:r>
              <a:rPr lang="en-US" sz="1800" b="1" dirty="0"/>
              <a:t>Left Shoulder </a:t>
            </a:r>
          </a:p>
        </p:txBody>
      </p:sp>
    </p:spTree>
    <p:extLst>
      <p:ext uri="{BB962C8B-B14F-4D97-AF65-F5344CB8AC3E}">
        <p14:creationId xmlns:p14="http://schemas.microsoft.com/office/powerpoint/2010/main" val="226493945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421</Words>
  <Application>Microsoft Office PowerPoint</Application>
  <PresentationFormat>On-screen Show (16:9)</PresentationFormat>
  <Paragraphs>65</Paragraphs>
  <Slides>10</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Helvetica</vt:lpstr>
      <vt:lpstr>Simple Light</vt:lpstr>
      <vt:lpstr>Case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Case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8/31 MGH</dc:title>
  <dc:creator>Dang, Khang</dc:creator>
  <cp:lastModifiedBy>Kim, Christine Yeri</cp:lastModifiedBy>
  <cp:revision>24</cp:revision>
  <dcterms:modified xsi:type="dcterms:W3CDTF">2021-07-15T15:00:49Z</dcterms:modified>
</cp:coreProperties>
</file>