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4643"/>
  </p:normalViewPr>
  <p:slideViewPr>
    <p:cSldViewPr snapToGrid="0" snapToObjects="1">
      <p:cViewPr varScale="1">
        <p:scale>
          <a:sx n="111" d="100"/>
          <a:sy n="111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730C-C42D-AF40-A4DD-09725B374C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C8330-410C-0F42-9034-DAE1991D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593D0-9938-BE44-A739-65C92C29105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B6A7-C91B-A54E-9528-E1712C41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4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Codman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03/04/2018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2888"/>
            <a:ext cx="8330339" cy="5682712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ID: 38 y/o RHD</a:t>
            </a: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M with </a:t>
            </a:r>
            <a:r>
              <a:rPr lang="en-US" u="sng" dirty="0">
                <a:latin typeface="+mj-lt"/>
                <a:ea typeface="Century Gothic" charset="0"/>
                <a:cs typeface="Century Gothic" charset="0"/>
              </a:rPr>
              <a:t>RIGHT</a:t>
            </a:r>
            <a:r>
              <a:rPr lang="en-US" dirty="0">
                <a:solidFill>
                  <a:srgbClr val="FF0000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shoulder </a:t>
            </a:r>
            <a:r>
              <a:rPr lang="en-US" dirty="0">
                <a:latin typeface="+mj-lt"/>
                <a:ea typeface="Century Gothic" charset="0"/>
                <a:cs typeface="Century Gothic" charset="0"/>
              </a:rPr>
              <a:t>pain</a:t>
            </a: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FF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HPI: </a:t>
            </a:r>
            <a:r>
              <a:rPr lang="en-US" u="sng" dirty="0">
                <a:latin typeface="+mj-lt"/>
                <a:ea typeface="Century Gothic" charset="0"/>
                <a:cs typeface="Century Gothic" charset="0"/>
              </a:rPr>
              <a:t>RIGHT</a:t>
            </a:r>
            <a:r>
              <a:rPr lang="en-US" dirty="0"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shoulder pain x 2 years. 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Rest pain 3/10; Activity pain 8/10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Aggravated by overhead activities (</a:t>
            </a:r>
            <a:r>
              <a:rPr lang="en-US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eg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. throwing)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PT for 3 months – no benefit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000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PMHx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: Aortic insufficiency, Aortic stenosis, Bicuspid valve – asymptomatic  with no exertional dyspnea</a:t>
            </a:r>
          </a:p>
          <a:p>
            <a:pPr>
              <a:buFont typeface="Wingdings" charset="2"/>
              <a:buChar char="§"/>
            </a:pPr>
            <a:endParaRPr lang="en-US" sz="30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Meds: ASA, Metoprolol	Allergies:  None</a:t>
            </a:r>
          </a:p>
          <a:p>
            <a:pPr>
              <a:buFont typeface="Wingdings" charset="2"/>
              <a:buChar char="§"/>
            </a:pPr>
            <a:endParaRPr lang="en-US" sz="30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SH:  Non-smoker; Limited Alcohol use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Patient </a:t>
            </a:r>
            <a:r>
              <a:rPr lang="en-US" sz="2900" dirty="0">
                <a:latin typeface="+mn-lt"/>
                <a:ea typeface="Century Gothic" charset="0"/>
                <a:cs typeface="Century Gothic" charset="0"/>
              </a:rPr>
              <a:t>38 y/o M</a:t>
            </a:r>
          </a:p>
        </p:txBody>
      </p:sp>
    </p:spTree>
    <p:extLst>
      <p:ext uri="{BB962C8B-B14F-4D97-AF65-F5344CB8AC3E}">
        <p14:creationId xmlns:p14="http://schemas.microsoft.com/office/powerpoint/2010/main" val="201422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374"/>
            <a:ext cx="8268346" cy="55093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Physical Exam: 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AROM/PROM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FF:  160/160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ABD: 80/80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ER:  50/50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IR:  T8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Strength:  5/5ABD, ER, IR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Impingement signs: negative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Biceps: + Speeds +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O’Briens</a:t>
            </a: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+ Pain with Posterior loading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NVI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Patient </a:t>
            </a:r>
            <a:r>
              <a:rPr lang="en-US" sz="2900" dirty="0">
                <a:latin typeface="+mn-lt"/>
                <a:ea typeface="Century Gothic" charset="0"/>
                <a:cs typeface="Century Gothic" charset="0"/>
              </a:rPr>
              <a:t>38 y/o M</a:t>
            </a:r>
          </a:p>
        </p:txBody>
      </p:sp>
    </p:spTree>
    <p:extLst>
      <p:ext uri="{BB962C8B-B14F-4D97-AF65-F5344CB8AC3E}">
        <p14:creationId xmlns:p14="http://schemas.microsoft.com/office/powerpoint/2010/main" val="12743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81" y="1018521"/>
            <a:ext cx="2631320" cy="2701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621"/>
          <a:stretch/>
        </p:blipFill>
        <p:spPr>
          <a:xfrm>
            <a:off x="1506781" y="3840032"/>
            <a:ext cx="2631320" cy="2815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927" y="1018521"/>
            <a:ext cx="2675326" cy="2712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927" y="3829646"/>
            <a:ext cx="2675326" cy="28152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Patient </a:t>
            </a:r>
            <a:r>
              <a:rPr lang="en-US" sz="2900" dirty="0">
                <a:latin typeface="+mn-lt"/>
                <a:ea typeface="Century Gothic" charset="0"/>
                <a:cs typeface="Century Gothic" charset="0"/>
              </a:rPr>
              <a:t>38 y/o M</a:t>
            </a:r>
          </a:p>
        </p:txBody>
      </p:sp>
    </p:spTree>
    <p:extLst>
      <p:ext uri="{BB962C8B-B14F-4D97-AF65-F5344CB8AC3E}">
        <p14:creationId xmlns:p14="http://schemas.microsoft.com/office/powerpoint/2010/main" val="68473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933"/>
            <a:ext cx="7644063" cy="560034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ID: 38 y/o RHD </a:t>
            </a:r>
            <a:r>
              <a:rPr lang="en-US" dirty="0"/>
              <a:t>Male</a:t>
            </a: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Posterior/Superior Labral Tear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Failed Non-operative Management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19 degrees retroversion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Surgical Plan???</a:t>
            </a:r>
          </a:p>
          <a:p>
            <a:pPr>
              <a:buFont typeface="Wingdings" charset="2"/>
              <a:buChar char="§"/>
            </a:pPr>
            <a:endParaRPr lang="en-US" sz="1200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Posterior Labrum Repair + Biceps </a:t>
            </a:r>
            <a:r>
              <a:rPr lang="en-US" dirty="0" err="1">
                <a:solidFill>
                  <a:srgbClr val="000000"/>
                </a:solidFill>
                <a:ea typeface="Century Gothic" charset="0"/>
                <a:cs typeface="Century Gothic" charset="0"/>
              </a:rPr>
              <a:t>Tenodesis</a:t>
            </a: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Posterior Labrum Repair + SLAP Repair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Glenoid Osteotomy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Posterior Bone Grafting</a:t>
            </a: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Patient </a:t>
            </a:r>
            <a:r>
              <a:rPr lang="en-US" sz="2900" dirty="0">
                <a:latin typeface="+mn-lt"/>
                <a:ea typeface="Century Gothic" charset="0"/>
                <a:cs typeface="Century Gothic" charset="0"/>
              </a:rPr>
              <a:t>38 y/o M</a:t>
            </a:r>
          </a:p>
        </p:txBody>
      </p:sp>
    </p:spTree>
    <p:extLst>
      <p:ext uri="{BB962C8B-B14F-4D97-AF65-F5344CB8AC3E}">
        <p14:creationId xmlns:p14="http://schemas.microsoft.com/office/powerpoint/2010/main" val="204092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2888"/>
            <a:ext cx="8330339" cy="56827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ID: 38 y/o RHD</a:t>
            </a: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M with </a:t>
            </a:r>
            <a:r>
              <a:rPr lang="en-US" u="sng" dirty="0">
                <a:latin typeface="+mj-lt"/>
                <a:ea typeface="Century Gothic" charset="0"/>
                <a:cs typeface="Century Gothic" charset="0"/>
              </a:rPr>
              <a:t>RIGHT</a:t>
            </a:r>
            <a:r>
              <a:rPr lang="en-US" dirty="0">
                <a:solidFill>
                  <a:srgbClr val="FF0000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shoulder </a:t>
            </a:r>
            <a:r>
              <a:rPr lang="en-US" dirty="0">
                <a:latin typeface="+mj-lt"/>
                <a:ea typeface="Century Gothic" charset="0"/>
                <a:cs typeface="Century Gothic" charset="0"/>
              </a:rPr>
              <a:t>pain</a:t>
            </a: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FF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HPI: </a:t>
            </a:r>
            <a:r>
              <a:rPr lang="en-US" u="sng" dirty="0">
                <a:latin typeface="+mj-lt"/>
                <a:ea typeface="Century Gothic" charset="0"/>
                <a:cs typeface="Century Gothic" charset="0"/>
              </a:rPr>
              <a:t>RIGHT</a:t>
            </a:r>
            <a:r>
              <a:rPr lang="en-US" dirty="0"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shoulder pain x 6 years. 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Previous Posterior Labrum and SLAP repair 10 years ago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Pain 2/10 at rest; 6/10 with activities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SSV = 50%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000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PMHx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: Aortic insufficiency, Aortic stenosis, Bicuspid valve – asymptomatic  with no exertional dyspnea; HTN; Dyslipidemia</a:t>
            </a:r>
          </a:p>
          <a:p>
            <a:pPr>
              <a:buFont typeface="Wingdings" charset="2"/>
              <a:buChar char="§"/>
            </a:pPr>
            <a:endParaRPr lang="en-US" sz="30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Meds: ASA, Metoprolol		Allergies:  None</a:t>
            </a:r>
          </a:p>
          <a:p>
            <a:pPr>
              <a:buFont typeface="Wingdings" charset="2"/>
              <a:buChar char="§"/>
            </a:pPr>
            <a:endParaRPr lang="en-US" sz="30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SH:  Non-smoker; Limited Alcohol use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Patient : </a:t>
            </a:r>
            <a:r>
              <a:rPr lang="en-US" sz="2900" dirty="0">
                <a:latin typeface="+mn-lt"/>
                <a:ea typeface="Century Gothic" charset="0"/>
                <a:cs typeface="Century Gothic" charset="0"/>
              </a:rPr>
              <a:t>48 y/o M</a:t>
            </a:r>
          </a:p>
        </p:txBody>
      </p:sp>
    </p:spTree>
    <p:extLst>
      <p:ext uri="{BB962C8B-B14F-4D97-AF65-F5344CB8AC3E}">
        <p14:creationId xmlns:p14="http://schemas.microsoft.com/office/powerpoint/2010/main" val="73368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374"/>
            <a:ext cx="8268346" cy="55093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Physical Exam: 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AROM/PROM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FF:  160/160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ABD: 80/80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ER:  50/50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IR:  T8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Strength:  5/5ABD, ER, IR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Impingement signs: negative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Biceps: + Speeds + O'Brien's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+ Pain with Posterior loading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NVI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Patient : </a:t>
            </a:r>
            <a:r>
              <a:rPr lang="en-US" sz="2900" dirty="0">
                <a:latin typeface="+mn-lt"/>
                <a:ea typeface="Century Gothic" charset="0"/>
                <a:cs typeface="Century Gothic" charset="0"/>
              </a:rPr>
              <a:t>48 y/o M</a:t>
            </a:r>
          </a:p>
        </p:txBody>
      </p:sp>
    </p:spTree>
    <p:extLst>
      <p:ext uri="{BB962C8B-B14F-4D97-AF65-F5344CB8AC3E}">
        <p14:creationId xmlns:p14="http://schemas.microsoft.com/office/powerpoint/2010/main" val="14516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02" y="1029313"/>
            <a:ext cx="2675326" cy="2712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644"/>
          <a:stretch/>
        </p:blipFill>
        <p:spPr>
          <a:xfrm>
            <a:off x="1727577" y="1029313"/>
            <a:ext cx="2631320" cy="2677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9994"/>
          <a:stretch/>
        </p:blipFill>
        <p:spPr>
          <a:xfrm>
            <a:off x="1727577" y="3817799"/>
            <a:ext cx="2631320" cy="2844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502" y="3798367"/>
            <a:ext cx="2675326" cy="2883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Patient </a:t>
            </a:r>
            <a:r>
              <a:rPr lang="en-US" sz="2900" dirty="0">
                <a:latin typeface="+mn-lt"/>
                <a:ea typeface="Century Gothic" charset="0"/>
                <a:cs typeface="Century Gothic" charset="0"/>
              </a:rPr>
              <a:t>48 y/o M</a:t>
            </a:r>
          </a:p>
        </p:txBody>
      </p:sp>
    </p:spTree>
    <p:extLst>
      <p:ext uri="{BB962C8B-B14F-4D97-AF65-F5344CB8AC3E}">
        <p14:creationId xmlns:p14="http://schemas.microsoft.com/office/powerpoint/2010/main" val="22538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933"/>
            <a:ext cx="7644063" cy="560034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ID: 48 y/o RHD </a:t>
            </a:r>
            <a:r>
              <a:rPr lang="en-US" dirty="0"/>
              <a:t>Male</a:t>
            </a: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Posterior/Superior Labral Tear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Degenerative arthritis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&gt;20 degrees retroversion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~80% posterior subluxation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Surgical Plan???</a:t>
            </a:r>
          </a:p>
          <a:p>
            <a:pPr>
              <a:buFont typeface="Wingdings" charset="2"/>
              <a:buChar char="§"/>
            </a:pPr>
            <a:endParaRPr lang="en-US" sz="1200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Revision Posterior Labrum Repair + Biceps </a:t>
            </a:r>
            <a:r>
              <a:rPr lang="en-US" dirty="0" err="1">
                <a:solidFill>
                  <a:srgbClr val="000000"/>
                </a:solidFill>
                <a:ea typeface="Century Gothic" charset="0"/>
                <a:cs typeface="Century Gothic" charset="0"/>
              </a:rPr>
              <a:t>Tenodesis</a:t>
            </a: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Glenoid Osteotomy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Hemiarthroplasty + Ream &amp; Run Glenoid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TSA + Augmented Glenoid 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TSA + Posterior Bone Grafting</a:t>
            </a: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>
                <a:latin typeface="+mn-lt"/>
                <a:ea typeface="Century Gothic" charset="0"/>
                <a:cs typeface="Century Gothic" charset="0"/>
              </a:rPr>
              <a:t>Patient: </a:t>
            </a:r>
            <a:r>
              <a:rPr lang="en-US" sz="2900" dirty="0">
                <a:latin typeface="+mn-lt"/>
                <a:ea typeface="Century Gothic" charset="0"/>
                <a:cs typeface="Century Gothic" charset="0"/>
              </a:rPr>
              <a:t>48 y/o M</a:t>
            </a:r>
          </a:p>
        </p:txBody>
      </p:sp>
    </p:spTree>
    <p:extLst>
      <p:ext uri="{BB962C8B-B14F-4D97-AF65-F5344CB8AC3E}">
        <p14:creationId xmlns:p14="http://schemas.microsoft.com/office/powerpoint/2010/main" val="2067622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326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Codman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Jarret Murray Woodmass</dc:creator>
  <cp:lastModifiedBy>Welp, Kathryn Marie</cp:lastModifiedBy>
  <cp:revision>7</cp:revision>
  <dcterms:created xsi:type="dcterms:W3CDTF">2018-03-04T20:25:59Z</dcterms:created>
  <dcterms:modified xsi:type="dcterms:W3CDTF">2018-04-20T14:34:46Z</dcterms:modified>
</cp:coreProperties>
</file>