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310" r:id="rId2"/>
    <p:sldId id="304" r:id="rId3"/>
    <p:sldId id="305" r:id="rId4"/>
    <p:sldId id="306" r:id="rId5"/>
    <p:sldId id="307" r:id="rId6"/>
    <p:sldId id="308"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4"/>
  </p:normalViewPr>
  <p:slideViewPr>
    <p:cSldViewPr snapToGrid="0">
      <p:cViewPr varScale="1">
        <p:scale>
          <a:sx n="138" d="100"/>
          <a:sy n="138" d="100"/>
        </p:scale>
        <p:origin x="88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9405e2b16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9" name="Google Shape;349;g9405e2b16a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1524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9405e2b16a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9405e2b16a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99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9405e2b16a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9405e2b16a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8518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405e2b16a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405e2b16a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8581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9405e2b16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g9405e2b16a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53811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25ED-5FDB-8248-8486-2CE7C339C044}"/>
              </a:ext>
            </a:extLst>
          </p:cNvPr>
          <p:cNvSpPr>
            <a:spLocks noGrp="1"/>
          </p:cNvSpPr>
          <p:nvPr>
            <p:ph type="ctrTitle"/>
          </p:nvPr>
        </p:nvSpPr>
        <p:spPr/>
        <p:txBody>
          <a:bodyPr/>
          <a:lstStyle/>
          <a:p>
            <a:r>
              <a:rPr lang="en-US" dirty="0"/>
              <a:t>Case Presentation</a:t>
            </a:r>
          </a:p>
        </p:txBody>
      </p:sp>
      <p:sp>
        <p:nvSpPr>
          <p:cNvPr id="3" name="Subtitle 2">
            <a:extLst>
              <a:ext uri="{FF2B5EF4-FFF2-40B4-BE49-F238E27FC236}">
                <a16:creationId xmlns:a16="http://schemas.microsoft.com/office/drawing/2014/main" id="{10B40B6D-F1F7-5D46-AE1E-1472CB4B3682}"/>
              </a:ext>
            </a:extLst>
          </p:cNvPr>
          <p:cNvSpPr>
            <a:spLocks noGrp="1"/>
          </p:cNvSpPr>
          <p:nvPr>
            <p:ph type="subTitle" idx="1"/>
          </p:nvPr>
        </p:nvSpPr>
        <p:spPr/>
        <p:txBody>
          <a:bodyPr/>
          <a:lstStyle/>
          <a:p>
            <a:r>
              <a:rPr lang="en-US" dirty="0"/>
              <a:t>Codman Shoulder Society</a:t>
            </a:r>
          </a:p>
        </p:txBody>
      </p:sp>
    </p:spTree>
    <p:extLst>
      <p:ext uri="{BB962C8B-B14F-4D97-AF65-F5344CB8AC3E}">
        <p14:creationId xmlns:p14="http://schemas.microsoft.com/office/powerpoint/2010/main" val="2144209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1"/>
          <p:cNvSpPr txBox="1"/>
          <p:nvPr/>
        </p:nvSpPr>
        <p:spPr>
          <a:xfrm>
            <a:off x="98250" y="503375"/>
            <a:ext cx="8947500" cy="451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CC</a:t>
            </a:r>
            <a:r>
              <a:rPr lang="en" sz="1400" b="0" i="0" u="none" strike="noStrike" cap="none" dirty="0">
                <a:solidFill>
                  <a:srgbClr val="000000"/>
                </a:solidFill>
                <a:latin typeface="Arial"/>
                <a:ea typeface="Arial"/>
                <a:cs typeface="Arial"/>
                <a:sym typeface="Arial"/>
              </a:rPr>
              <a:t>  </a:t>
            </a:r>
            <a:r>
              <a:rPr lang="en" dirty="0"/>
              <a:t>Right S</a:t>
            </a:r>
            <a:r>
              <a:rPr lang="en" sz="1400" b="0" i="0" u="none" strike="noStrike" cap="none" dirty="0">
                <a:solidFill>
                  <a:srgbClr val="000000"/>
                </a:solidFill>
                <a:latin typeface="Arial"/>
                <a:ea typeface="Arial"/>
                <a:cs typeface="Arial"/>
                <a:sym typeface="Arial"/>
              </a:rPr>
              <a:t>houlder </a:t>
            </a:r>
            <a:r>
              <a:rPr lang="en" dirty="0"/>
              <a:t>Pain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1" i="0" u="sng" strike="noStrike" cap="none" dirty="0">
                <a:solidFill>
                  <a:srgbClr val="000000"/>
                </a:solidFill>
                <a:latin typeface="Arial"/>
                <a:ea typeface="Arial"/>
                <a:cs typeface="Arial"/>
                <a:sym typeface="Arial"/>
              </a:rPr>
              <a:t>HPI</a:t>
            </a:r>
            <a:r>
              <a:rPr lang="en" sz="1400" b="1"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r>
              <a:rPr lang="en" dirty="0"/>
              <a:t>38M RHD presents with chronic right shoulder pain which began around 2016. He denies any trauma or injury. He was previously seen by an outside provider and diagnosed with biceps tendonitis. He has trialed PT and biceps injection without improvement. </a:t>
            </a:r>
            <a:r>
              <a:rPr lang="en" dirty="0">
                <a:solidFill>
                  <a:schemeClr val="dk1"/>
                </a:solidFill>
              </a:rPr>
              <a:t>He was noted to have mild glenoid dysplasia and osteoarthritis. </a:t>
            </a:r>
            <a:r>
              <a:rPr lang="en" dirty="0"/>
              <a:t>His symptoms have worsened, and he is miserable. Major complaint is pain. He presented here for further management. </a:t>
            </a:r>
            <a:endParaRPr dirty="0"/>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PAIN: </a:t>
            </a:r>
            <a:r>
              <a:rPr lang="en" dirty="0"/>
              <a:t>8/10</a:t>
            </a:r>
            <a:endParaRPr dirty="0"/>
          </a:p>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SSV:</a:t>
            </a:r>
            <a:r>
              <a:rPr lang="en" sz="1400" b="0" i="0" u="none" strike="noStrike" cap="none" dirty="0">
                <a:solidFill>
                  <a:srgbClr val="000000"/>
                </a:solidFill>
                <a:latin typeface="Arial"/>
                <a:ea typeface="Arial"/>
                <a:cs typeface="Arial"/>
                <a:sym typeface="Arial"/>
              </a:rPr>
              <a:t> </a:t>
            </a:r>
            <a:r>
              <a:rPr lang="en" dirty="0"/>
              <a:t>L</a:t>
            </a:r>
            <a:r>
              <a:rPr lang="en" sz="1400" b="0" i="0" u="none" strike="noStrike" cap="none" dirty="0">
                <a:solidFill>
                  <a:srgbClr val="000000"/>
                </a:solidFill>
                <a:latin typeface="Arial"/>
                <a:ea typeface="Arial"/>
                <a:cs typeface="Arial"/>
                <a:sym typeface="Arial"/>
              </a:rPr>
              <a:t> = </a:t>
            </a:r>
            <a:r>
              <a:rPr lang="en" dirty="0"/>
              <a:t>40%</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SLEEP:</a:t>
            </a:r>
            <a:r>
              <a:rPr lang="en" sz="1400" b="0" i="0" u="none" strike="noStrike" cap="none" dirty="0">
                <a:solidFill>
                  <a:srgbClr val="000000"/>
                </a:solidFill>
                <a:latin typeface="Arial"/>
                <a:ea typeface="Arial"/>
                <a:cs typeface="Arial"/>
                <a:sym typeface="Arial"/>
              </a:rPr>
              <a:t> Night pain.</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PMH: </a:t>
            </a:r>
            <a:r>
              <a:rPr lang="en" dirty="0"/>
              <a:t>none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PSH: </a:t>
            </a:r>
            <a:r>
              <a:rPr lang="en" dirty="0"/>
              <a:t>nasal surgery</a:t>
            </a:r>
            <a:endParaRPr dirty="0"/>
          </a:p>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Allergies:</a:t>
            </a:r>
            <a:r>
              <a:rPr lang="en" dirty="0"/>
              <a:t> NKDA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b="1" dirty="0"/>
              <a:t>SH: </a:t>
            </a:r>
            <a:r>
              <a:rPr lang="en" dirty="0"/>
              <a:t>No tobacco use. Social EtOH</a:t>
            </a:r>
            <a:endParaRPr dirty="0"/>
          </a:p>
          <a:p>
            <a:pPr marL="0" marR="0" lvl="0" indent="0" algn="l" rtl="0">
              <a:lnSpc>
                <a:spcPct val="100000"/>
              </a:lnSpc>
              <a:spcBef>
                <a:spcPts val="0"/>
              </a:spcBef>
              <a:spcAft>
                <a:spcPts val="0"/>
              </a:spcAft>
              <a:buClr>
                <a:schemeClr val="dk1"/>
              </a:buClr>
              <a:buSzPts val="1100"/>
              <a:buFont typeface="Arial"/>
              <a:buNone/>
            </a:pPr>
            <a:r>
              <a:rPr lang="en" b="1" dirty="0"/>
              <a:t>Occupation: </a:t>
            </a:r>
            <a:r>
              <a:rPr lang="en" dirty="0"/>
              <a:t>software engineer</a:t>
            </a:r>
            <a:endParaRPr dirty="0"/>
          </a:p>
          <a:p>
            <a:pPr marL="0" marR="0" lvl="0" indent="0" algn="l" rtl="0">
              <a:lnSpc>
                <a:spcPct val="100000"/>
              </a:lnSpc>
              <a:spcBef>
                <a:spcPts val="0"/>
              </a:spcBef>
              <a:spcAft>
                <a:spcPts val="0"/>
              </a:spcAft>
              <a:buClr>
                <a:schemeClr val="dk1"/>
              </a:buClr>
              <a:buSzPts val="1100"/>
              <a:buFont typeface="Arial"/>
              <a:buNone/>
            </a:pPr>
            <a:r>
              <a:rPr lang="en" b="1" dirty="0"/>
              <a:t>Social Support and Living:  </a:t>
            </a:r>
            <a:r>
              <a:rPr lang="en" dirty="0"/>
              <a:t>Lives alone in Brookline</a:t>
            </a:r>
            <a:endParaRPr dirty="0"/>
          </a:p>
          <a:p>
            <a:pPr marL="0" marR="0" lvl="0" indent="0" algn="l" rtl="0">
              <a:lnSpc>
                <a:spcPct val="100000"/>
              </a:lnSpc>
              <a:spcBef>
                <a:spcPts val="0"/>
              </a:spcBef>
              <a:spcAft>
                <a:spcPts val="0"/>
              </a:spcAft>
              <a:buNone/>
            </a:pPr>
            <a:endParaRPr b="1" dirty="0"/>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p:txBody>
      </p:sp>
      <p:sp>
        <p:nvSpPr>
          <p:cNvPr id="352" name="Google Shape;352;p61"/>
          <p:cNvSpPr txBox="1"/>
          <p:nvPr/>
        </p:nvSpPr>
        <p:spPr>
          <a:xfrm>
            <a:off x="3260250" y="-33075"/>
            <a:ext cx="2623500" cy="56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3500" b="1" dirty="0"/>
              <a:t>History</a:t>
            </a:r>
            <a:endParaRPr sz="35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56753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a:t>
            </a:r>
            <a:endParaRPr/>
          </a:p>
        </p:txBody>
      </p:sp>
      <p:sp>
        <p:nvSpPr>
          <p:cNvPr id="358" name="Google Shape;358;p62"/>
          <p:cNvSpPr txBox="1">
            <a:spLocks noGrp="1"/>
          </p:cNvSpPr>
          <p:nvPr>
            <p:ph type="body" idx="1"/>
          </p:nvPr>
        </p:nvSpPr>
        <p:spPr>
          <a:xfrm>
            <a:off x="311700" y="101772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t>Height: </a:t>
            </a:r>
            <a:r>
              <a:rPr lang="en"/>
              <a:t>6'1"</a:t>
            </a:r>
            <a:endParaRPr/>
          </a:p>
          <a:p>
            <a:pPr marL="0" lvl="0" indent="0" algn="l" rtl="0">
              <a:lnSpc>
                <a:spcPct val="100000"/>
              </a:lnSpc>
              <a:spcBef>
                <a:spcPts val="0"/>
              </a:spcBef>
              <a:spcAft>
                <a:spcPts val="0"/>
              </a:spcAft>
              <a:buClr>
                <a:schemeClr val="dk1"/>
              </a:buClr>
              <a:buSzPts val="1100"/>
              <a:buFont typeface="Arial"/>
              <a:buNone/>
            </a:pPr>
            <a:r>
              <a:rPr lang="en" b="1"/>
              <a:t>Weight:</a:t>
            </a:r>
            <a:r>
              <a:rPr lang="en"/>
              <a:t> 190 lbs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b="1"/>
              <a:t>Motion (AROM-PROM)</a:t>
            </a:r>
            <a:endParaRPr b="1"/>
          </a:p>
          <a:p>
            <a:pPr marL="0" lvl="0" indent="0" algn="l" rtl="0">
              <a:lnSpc>
                <a:spcPct val="100000"/>
              </a:lnSpc>
              <a:spcBef>
                <a:spcPts val="0"/>
              </a:spcBef>
              <a:spcAft>
                <a:spcPts val="0"/>
              </a:spcAft>
              <a:buClr>
                <a:schemeClr val="dk1"/>
              </a:buClr>
              <a:buSzPts val="1100"/>
              <a:buFont typeface="Arial"/>
              <a:buNone/>
            </a:pPr>
            <a:r>
              <a:rPr lang="en"/>
              <a:t>Forward Flexion R: 130 - 130   L : 160 - 160</a:t>
            </a:r>
            <a:endParaRPr/>
          </a:p>
          <a:p>
            <a:pPr marL="0" lvl="0" indent="0" algn="l" rtl="0">
              <a:lnSpc>
                <a:spcPct val="100000"/>
              </a:lnSpc>
              <a:spcBef>
                <a:spcPts val="0"/>
              </a:spcBef>
              <a:spcAft>
                <a:spcPts val="0"/>
              </a:spcAft>
              <a:buClr>
                <a:schemeClr val="dk1"/>
              </a:buClr>
              <a:buSzPts val="1100"/>
              <a:buFont typeface="Arial"/>
              <a:buNone/>
            </a:pPr>
            <a:r>
              <a:rPr lang="en"/>
              <a:t>Abduction: R: 120-120  L : 140 - 140</a:t>
            </a:r>
            <a:endParaRPr/>
          </a:p>
          <a:p>
            <a:pPr marL="0" lvl="0" indent="0" algn="l" rtl="0">
              <a:lnSpc>
                <a:spcPct val="100000"/>
              </a:lnSpc>
              <a:spcBef>
                <a:spcPts val="0"/>
              </a:spcBef>
              <a:spcAft>
                <a:spcPts val="0"/>
              </a:spcAft>
              <a:buClr>
                <a:schemeClr val="dk1"/>
              </a:buClr>
              <a:buSzPts val="1100"/>
              <a:buFont typeface="Arial"/>
              <a:buNone/>
            </a:pPr>
            <a:r>
              <a:rPr lang="en"/>
              <a:t>External Rotation (in adduction): R: 60   L : 60</a:t>
            </a:r>
            <a:endParaRPr/>
          </a:p>
          <a:p>
            <a:pPr marL="0" lvl="0" indent="0" algn="l" rtl="0">
              <a:lnSpc>
                <a:spcPct val="100000"/>
              </a:lnSpc>
              <a:spcBef>
                <a:spcPts val="0"/>
              </a:spcBef>
              <a:spcAft>
                <a:spcPts val="0"/>
              </a:spcAft>
              <a:buClr>
                <a:schemeClr val="dk1"/>
              </a:buClr>
              <a:buSzPts val="1100"/>
              <a:buFont typeface="Arial"/>
              <a:buNone/>
            </a:pPr>
            <a:r>
              <a:rPr lang="en"/>
              <a:t>Internal rotation Adduction: R: T8   L : T8</a:t>
            </a:r>
            <a:endParaRPr/>
          </a:p>
          <a:p>
            <a:pPr marL="0" lvl="0" indent="0" algn="l" rtl="0">
              <a:lnSpc>
                <a:spcPct val="100000"/>
              </a:lnSpc>
              <a:spcBef>
                <a:spcPts val="0"/>
              </a:spcBef>
              <a:spcAft>
                <a:spcPts val="0"/>
              </a:spcAft>
              <a:buClr>
                <a:schemeClr val="dk1"/>
              </a:buClr>
              <a:buSzPts val="1100"/>
              <a:buFont typeface="Arial"/>
              <a:buNone/>
            </a:pPr>
            <a:r>
              <a:rPr lang="en"/>
              <a:t>Abduction/ER: Right: 90 @ 90 degrees,  Left: 90 @ 90 degrees</a:t>
            </a:r>
            <a:endParaRPr/>
          </a:p>
          <a:p>
            <a:pPr marL="0" lvl="0" indent="0" algn="l" rtl="0">
              <a:lnSpc>
                <a:spcPct val="100000"/>
              </a:lnSpc>
              <a:spcBef>
                <a:spcPts val="0"/>
              </a:spcBef>
              <a:spcAft>
                <a:spcPts val="0"/>
              </a:spcAft>
              <a:buClr>
                <a:schemeClr val="dk1"/>
              </a:buClr>
              <a:buSzPts val="1100"/>
              <a:buFont typeface="Arial"/>
              <a:buNone/>
            </a:pPr>
            <a:r>
              <a:rPr lang="en"/>
              <a:t>Abduction/IR: Right: 20 @ 90 degrees,  Left: 60 @ 90 degrees</a:t>
            </a:r>
            <a:endParaRPr/>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1600"/>
              </a:spcBef>
              <a:spcAft>
                <a:spcPts val="0"/>
              </a:spcAft>
              <a:buClr>
                <a:schemeClr val="dk1"/>
              </a:buClr>
              <a:buSzPts val="1100"/>
              <a:buFont typeface="Arial"/>
              <a:buNone/>
            </a:pPr>
            <a:endParaRPr sz="1100"/>
          </a:p>
          <a:p>
            <a:pPr marL="0" lvl="0" indent="0" algn="l" rtl="0">
              <a:lnSpc>
                <a:spcPct val="100000"/>
              </a:lnSpc>
              <a:spcBef>
                <a:spcPts val="1600"/>
              </a:spcBef>
              <a:spcAft>
                <a:spcPts val="1600"/>
              </a:spcAft>
              <a:buNone/>
            </a:pPr>
            <a:endParaRPr sz="1100"/>
          </a:p>
        </p:txBody>
      </p:sp>
      <p:sp>
        <p:nvSpPr>
          <p:cNvPr id="359" name="Google Shape;359;p6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t>Positive</a:t>
            </a:r>
            <a:r>
              <a:rPr lang="en" b="1" dirty="0"/>
              <a:t> </a:t>
            </a:r>
            <a:r>
              <a:rPr lang="en" dirty="0"/>
              <a:t>for O'Brien's, Speeds test</a:t>
            </a:r>
            <a:endParaRPr dirty="0"/>
          </a:p>
          <a:p>
            <a:pPr marL="0" lvl="0" indent="0" algn="l" rtl="0">
              <a:lnSpc>
                <a:spcPct val="100000"/>
              </a:lnSpc>
              <a:spcBef>
                <a:spcPts val="1600"/>
              </a:spcBef>
              <a:spcAft>
                <a:spcPts val="0"/>
              </a:spcAft>
              <a:buClr>
                <a:schemeClr val="dk1"/>
              </a:buClr>
              <a:buSzPts val="1100"/>
              <a:buFont typeface="Arial"/>
              <a:buNone/>
            </a:pPr>
            <a:r>
              <a:rPr lang="en" dirty="0"/>
              <a:t>Instability tests are negative other than posterior load test is very painful. Negative Apprehension, </a:t>
            </a:r>
            <a:r>
              <a:rPr lang="en" dirty="0" err="1"/>
              <a:t>Jobe</a:t>
            </a:r>
            <a:r>
              <a:rPr lang="en" dirty="0"/>
              <a:t> Relocation, </a:t>
            </a:r>
            <a:r>
              <a:rPr lang="en" dirty="0" err="1"/>
              <a:t>etc</a:t>
            </a:r>
            <a:endParaRPr dirty="0"/>
          </a:p>
          <a:p>
            <a:pPr marL="0" lvl="0" indent="0" algn="l" rtl="0">
              <a:lnSpc>
                <a:spcPct val="100000"/>
              </a:lnSpc>
              <a:spcBef>
                <a:spcPts val="1600"/>
              </a:spcBef>
              <a:spcAft>
                <a:spcPts val="1600"/>
              </a:spcAft>
              <a:buNone/>
            </a:pPr>
            <a:endParaRPr dirty="0"/>
          </a:p>
        </p:txBody>
      </p:sp>
    </p:spTree>
    <p:extLst>
      <p:ext uri="{BB962C8B-B14F-4D97-AF65-F5344CB8AC3E}">
        <p14:creationId xmlns:p14="http://schemas.microsoft.com/office/powerpoint/2010/main" val="316283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63"/>
          <p:cNvPicPr preferRelativeResize="0"/>
          <p:nvPr/>
        </p:nvPicPr>
        <p:blipFill>
          <a:blip r:embed="rId3">
            <a:alphaModFix/>
          </a:blip>
          <a:stretch>
            <a:fillRect/>
          </a:stretch>
        </p:blipFill>
        <p:spPr>
          <a:xfrm>
            <a:off x="666750" y="923100"/>
            <a:ext cx="7458623" cy="4103700"/>
          </a:xfrm>
          <a:prstGeom prst="rect">
            <a:avLst/>
          </a:prstGeom>
          <a:noFill/>
          <a:ln>
            <a:noFill/>
          </a:ln>
        </p:spPr>
      </p:pic>
      <p:sp>
        <p:nvSpPr>
          <p:cNvPr id="365" name="Google Shape;365;p63"/>
          <p:cNvSpPr txBox="1">
            <a:spLocks noGrp="1"/>
          </p:cNvSpPr>
          <p:nvPr>
            <p:ph type="title"/>
          </p:nvPr>
        </p:nvSpPr>
        <p:spPr>
          <a:xfrm>
            <a:off x="666750" y="116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Right Shoulder XR</a:t>
            </a:r>
            <a:endParaRPr dirty="0"/>
          </a:p>
        </p:txBody>
      </p:sp>
    </p:spTree>
    <p:extLst>
      <p:ext uri="{BB962C8B-B14F-4D97-AF65-F5344CB8AC3E}">
        <p14:creationId xmlns:p14="http://schemas.microsoft.com/office/powerpoint/2010/main" val="636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5" name="Picture 4">
            <a:extLst>
              <a:ext uri="{FF2B5EF4-FFF2-40B4-BE49-F238E27FC236}">
                <a16:creationId xmlns:a16="http://schemas.microsoft.com/office/drawing/2014/main" id="{22271079-947B-B54F-B30C-F061CBFD6BA0}"/>
              </a:ext>
            </a:extLst>
          </p:cNvPr>
          <p:cNvPicPr>
            <a:picLocks noChangeAspect="1"/>
          </p:cNvPicPr>
          <p:nvPr/>
        </p:nvPicPr>
        <p:blipFill>
          <a:blip r:embed="rId3"/>
          <a:stretch>
            <a:fillRect/>
          </a:stretch>
        </p:blipFill>
        <p:spPr>
          <a:xfrm>
            <a:off x="0" y="-12005"/>
            <a:ext cx="4054764" cy="2805897"/>
          </a:xfrm>
          <a:prstGeom prst="rect">
            <a:avLst/>
          </a:prstGeom>
        </p:spPr>
      </p:pic>
      <p:sp>
        <p:nvSpPr>
          <p:cNvPr id="371" name="Google Shape;371;p64"/>
          <p:cNvSpPr txBox="1"/>
          <p:nvPr/>
        </p:nvSpPr>
        <p:spPr>
          <a:xfrm>
            <a:off x="5729063" y="962843"/>
            <a:ext cx="24636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CT showed posterior subluxation &gt; 90% of humeral head with sclerosis of posterior glenoid and arthrosis.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Appearance is suggestive of more of a fracture than dysplasia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Approximately 33 degrees of retroversion </a:t>
            </a:r>
            <a:endParaRPr dirty="0"/>
          </a:p>
        </p:txBody>
      </p:sp>
      <p:sp>
        <p:nvSpPr>
          <p:cNvPr id="372" name="Google Shape;372;p64"/>
          <p:cNvSpPr txBox="1">
            <a:spLocks noGrp="1"/>
          </p:cNvSpPr>
          <p:nvPr>
            <p:ph type="title"/>
          </p:nvPr>
        </p:nvSpPr>
        <p:spPr>
          <a:xfrm>
            <a:off x="46805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Right Shoulder CT</a:t>
            </a:r>
            <a:endParaRPr dirty="0"/>
          </a:p>
        </p:txBody>
      </p:sp>
      <p:pic>
        <p:nvPicPr>
          <p:cNvPr id="370" name="Google Shape;370;p64"/>
          <p:cNvPicPr preferRelativeResize="0"/>
          <p:nvPr/>
        </p:nvPicPr>
        <p:blipFill>
          <a:blip r:embed="rId4">
            <a:alphaModFix/>
          </a:blip>
          <a:stretch>
            <a:fillRect/>
          </a:stretch>
        </p:blipFill>
        <p:spPr>
          <a:xfrm>
            <a:off x="1146568" y="2419154"/>
            <a:ext cx="4054764" cy="2724346"/>
          </a:xfrm>
          <a:prstGeom prst="rect">
            <a:avLst/>
          </a:prstGeom>
          <a:noFill/>
          <a:ln>
            <a:noFill/>
          </a:ln>
        </p:spPr>
      </p:pic>
    </p:spTree>
    <p:extLst>
      <p:ext uri="{BB962C8B-B14F-4D97-AF65-F5344CB8AC3E}">
        <p14:creationId xmlns:p14="http://schemas.microsoft.com/office/powerpoint/2010/main" val="343735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5"/>
          <p:cNvSpPr txBox="1">
            <a:spLocks noGrp="1"/>
          </p:cNvSpPr>
          <p:nvPr>
            <p:ph type="ctrTitle"/>
          </p:nvPr>
        </p:nvSpPr>
        <p:spPr>
          <a:xfrm>
            <a:off x="873875" y="-33575"/>
            <a:ext cx="7200000" cy="827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sz="3500" b="1" dirty="0"/>
              <a:t>Summary</a:t>
            </a:r>
            <a:endParaRPr sz="3500" dirty="0"/>
          </a:p>
        </p:txBody>
      </p:sp>
      <p:sp>
        <p:nvSpPr>
          <p:cNvPr id="378" name="Google Shape;378;p65"/>
          <p:cNvSpPr txBox="1"/>
          <p:nvPr/>
        </p:nvSpPr>
        <p:spPr>
          <a:xfrm>
            <a:off x="846375" y="1073100"/>
            <a:ext cx="7339500" cy="85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sng" strike="noStrike" cap="none" dirty="0">
                <a:solidFill>
                  <a:srgbClr val="000000"/>
                </a:solidFill>
                <a:latin typeface="Arial"/>
                <a:ea typeface="Arial"/>
                <a:cs typeface="Arial"/>
                <a:sym typeface="Arial"/>
              </a:rPr>
              <a:t>Case</a:t>
            </a:r>
            <a:endParaRPr sz="1400" b="1"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Age: </a:t>
            </a:r>
            <a:r>
              <a:rPr lang="en" dirty="0"/>
              <a:t>38M</a:t>
            </a:r>
            <a:endParaRPr dirty="0"/>
          </a:p>
          <a:p>
            <a:pPr marL="0" marR="0" lvl="0" indent="0" algn="l" rtl="0">
              <a:lnSpc>
                <a:spcPct val="100000"/>
              </a:lnSpc>
              <a:spcBef>
                <a:spcPts val="0"/>
              </a:spcBef>
              <a:spcAft>
                <a:spcPts val="0"/>
              </a:spcAft>
              <a:buNone/>
            </a:pPr>
            <a:endParaRPr lang="en" dirty="0">
              <a:solidFill>
                <a:schemeClr val="dk1"/>
              </a:solidFill>
            </a:endParaRPr>
          </a:p>
          <a:p>
            <a:pPr marL="0" marR="0" lvl="0" indent="0" algn="l" rtl="0">
              <a:lnSpc>
                <a:spcPct val="100000"/>
              </a:lnSpc>
              <a:spcBef>
                <a:spcPts val="0"/>
              </a:spcBef>
              <a:spcAft>
                <a:spcPts val="0"/>
              </a:spcAft>
              <a:buNone/>
            </a:pPr>
            <a:r>
              <a:rPr lang="en" b="1" u="sng" dirty="0">
                <a:solidFill>
                  <a:schemeClr val="dk1"/>
                </a:solidFill>
              </a:rPr>
              <a:t>Diagnosis</a:t>
            </a:r>
          </a:p>
          <a:p>
            <a:pPr marL="0" marR="0" lvl="0" indent="0" algn="l" rtl="0">
              <a:lnSpc>
                <a:spcPct val="100000"/>
              </a:lnSpc>
              <a:spcBef>
                <a:spcPts val="0"/>
              </a:spcBef>
              <a:spcAft>
                <a:spcPts val="0"/>
              </a:spcAft>
              <a:buNone/>
            </a:pPr>
            <a:r>
              <a:rPr lang="en" dirty="0">
                <a:solidFill>
                  <a:schemeClr val="dk1"/>
                </a:solidFill>
              </a:rPr>
              <a:t>Chronic </a:t>
            </a:r>
            <a:r>
              <a:rPr lang="en" dirty="0"/>
              <a:t>glenoid fracture versus dysplasia in the setting of  </a:t>
            </a:r>
            <a:r>
              <a:rPr lang="en" dirty="0">
                <a:solidFill>
                  <a:schemeClr val="dk1"/>
                </a:solidFill>
              </a:rPr>
              <a:t>significant glenoid retroversion and </a:t>
            </a:r>
            <a:r>
              <a:rPr lang="en" dirty="0"/>
              <a:t>posterior humeral subluxation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b="1" u="sng" dirty="0"/>
              <a:t>Options</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Right Shoulder Arthroplasty - RSA</a:t>
            </a:r>
            <a:endParaRPr lang="en" dirty="0"/>
          </a:p>
          <a:p>
            <a:pPr marL="0" marR="0" lvl="0" indent="0" algn="l" rtl="0">
              <a:lnSpc>
                <a:spcPct val="100000"/>
              </a:lnSpc>
              <a:spcBef>
                <a:spcPts val="0"/>
              </a:spcBef>
              <a:spcAft>
                <a:spcPts val="0"/>
              </a:spcAft>
              <a:buNone/>
            </a:pPr>
            <a:r>
              <a:rPr lang="en" dirty="0"/>
              <a:t>Right Glenoid Bone Graft Reconstruction</a:t>
            </a:r>
          </a:p>
          <a:p>
            <a:r>
              <a:rPr lang="en-US" dirty="0"/>
              <a:t>Right Shoulder Fusion</a:t>
            </a:r>
            <a:endParaRPr dirty="0"/>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b="1" dirty="0"/>
              <a:t>Other Suggestions?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0435010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329</Words>
  <Application>Microsoft Macintosh PowerPoint</Application>
  <PresentationFormat>On-screen Show (16:9)</PresentationFormat>
  <Paragraphs>55</Paragraphs>
  <Slides>6</Slides>
  <Notes>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vt:i4>
      </vt:variant>
    </vt:vector>
  </HeadingPairs>
  <TitlesOfParts>
    <vt:vector size="8" baseType="lpstr">
      <vt:lpstr>Arial</vt:lpstr>
      <vt:lpstr>Simple Light</vt:lpstr>
      <vt:lpstr>Case Presentation</vt:lpstr>
      <vt:lpstr>PowerPoint Presentation</vt:lpstr>
      <vt:lpstr>PE</vt:lpstr>
      <vt:lpstr>Right Shoulder XR</vt:lpstr>
      <vt:lpstr>Right Shoulder CT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9/8 MGH</dc:title>
  <dc:creator>Dang, Khang</dc:creator>
  <cp:lastModifiedBy>Dang, Khang HaiVan</cp:lastModifiedBy>
  <cp:revision>8</cp:revision>
  <dcterms:modified xsi:type="dcterms:W3CDTF">2020-09-04T10:22:34Z</dcterms:modified>
</cp:coreProperties>
</file>