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sldIdLst>
    <p:sldId id="257" r:id="rId4"/>
    <p:sldId id="256" r:id="rId5"/>
    <p:sldId id="273" r:id="rId6"/>
    <p:sldId id="266" r:id="rId7"/>
    <p:sldId id="311" r:id="rId8"/>
    <p:sldId id="284" r:id="rId9"/>
    <p:sldId id="312" r:id="rId10"/>
    <p:sldId id="272" r:id="rId11"/>
    <p:sldId id="285" r:id="rId12"/>
    <p:sldId id="28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8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0" autoAdjust="0"/>
    <p:restoredTop sz="94038" autoAdjust="0"/>
  </p:normalViewPr>
  <p:slideViewPr>
    <p:cSldViewPr snapToObjects="1">
      <p:cViewPr varScale="1">
        <p:scale>
          <a:sx n="121" d="100"/>
          <a:sy n="121" d="100"/>
        </p:scale>
        <p:origin x="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7CAE-D8FE-4489-9CA7-27C0029A0A99}" type="datetimeFigureOut">
              <a:rPr lang="en-US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DC253-F1F8-4686-9567-024BDF1226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C253-F1F8-4686-9567-024BDF1226D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123A-56F1-431C-82DB-D00CE4D1EAF7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640A-2660-43E6-B0A6-CF3D621BD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C4D5-CECD-4760-B503-50CA746C0309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3458-27E4-4E4D-9D54-A26AB49E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301B-F9F0-4836-84AF-1991F45388B7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21C9-818A-49E6-BB62-37974E9A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A31C-C74A-45A4-99A8-1EA610491DF3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C78A-89C1-491E-9464-C990E96CB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6AE5-3B37-4522-A96D-3D03934E7563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E688-2FE7-4BFB-9DD5-D42BEF150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6197-0F6C-4972-BF96-FB880D0B37B1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AA47-94C8-48AC-A7A6-E0704E5BE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71ED-109C-4E7B-9B9B-8CDF9076C134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BA1E-3899-4737-9E44-7586B955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C1FF-412B-40C8-B357-8AE318047FA3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6AC0-1852-4C17-9031-CD8D2208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ABE2-5A01-4482-9FBD-040A8D50F257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084C-98AD-41FA-8A63-A1FA9EEA4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CABD-6AEC-4AAD-90F5-95D0FCCD6822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3CC0-C959-4C50-B536-011265204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CF77-0AFF-47FD-8FB1-B8E261DA1A37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7C4D-6A7F-427F-A51D-D3405D5C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7E1B951-72E0-4C42-97BC-9CD4CBD6B7BE}" type="datetime1">
              <a:rPr lang="en-US"/>
              <a:pPr>
                <a:defRPr/>
              </a:pPr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1BE0F9A-5F96-4BF5-9739-0943FA90B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pPr algn="ctr"/>
            <a:r>
              <a:rPr lang="en-US" sz="4400" dirty="0"/>
              <a:t>69F with bilateral shoulder pain</a:t>
            </a:r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dirty="0"/>
              <a:t>Attending: Rick </a:t>
            </a:r>
            <a:r>
              <a:rPr lang="en-US" dirty="0" err="1"/>
              <a:t>Matsen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6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2EB6-CB76-EA43-B62B-9F0AA024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 dirty="0"/>
              <a:t>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1C1E-A570-0B42-A744-02790C19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7499176" cy="4032448"/>
          </a:xfrm>
        </p:spPr>
        <p:txBody>
          <a:bodyPr/>
          <a:lstStyle/>
          <a:p>
            <a:r>
              <a:rPr lang="en-US" sz="2400" dirty="0"/>
              <a:t>MRI w/ and w/o contrast negative for malignant etiology of glenoid cysts</a:t>
            </a:r>
          </a:p>
          <a:p>
            <a:r>
              <a:rPr lang="en-US" sz="2400" dirty="0"/>
              <a:t>Assessment: Bilateral glenohumeral arthritis with glenoid cavity cysts </a:t>
            </a:r>
          </a:p>
          <a:p>
            <a:r>
              <a:rPr lang="en-US" sz="2400" dirty="0"/>
              <a:t>Treatment options</a:t>
            </a:r>
          </a:p>
          <a:p>
            <a:pPr lvl="1"/>
            <a:r>
              <a:rPr lang="en-US" sz="2000" dirty="0"/>
              <a:t>Conservative management</a:t>
            </a:r>
          </a:p>
          <a:p>
            <a:pPr lvl="1"/>
            <a:r>
              <a:rPr lang="en-US" sz="2000" dirty="0"/>
              <a:t>Single stage hemiarthroplasty or reverse with bone grafting to the glenoid</a:t>
            </a:r>
          </a:p>
          <a:p>
            <a:pPr lvl="1"/>
            <a:r>
              <a:rPr lang="en-US" sz="2000" dirty="0"/>
              <a:t>Staged arthroplasty</a:t>
            </a:r>
          </a:p>
          <a:p>
            <a:pPr lvl="2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stage: glenoid bone grafting </a:t>
            </a:r>
          </a:p>
          <a:p>
            <a:pPr lvl="2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stage: hemiarthroplasty or reverse</a:t>
            </a:r>
          </a:p>
          <a:p>
            <a:pPr lvl="1"/>
            <a:r>
              <a:rPr lang="en-US" sz="2000" dirty="0"/>
              <a:t>Other thoughts?</a:t>
            </a:r>
          </a:p>
          <a:p>
            <a:pPr lvl="1"/>
            <a:endParaRPr lang="en-US" sz="16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10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04799" y="258764"/>
            <a:ext cx="7802727" cy="778025"/>
          </a:xfrm>
        </p:spPr>
        <p:txBody>
          <a:bodyPr/>
          <a:lstStyle/>
          <a:p>
            <a:pPr algn="l" eaLnBrk="1" hangingPunct="1"/>
            <a:r>
              <a:rPr lang="en-US" dirty="0"/>
              <a:t>HPI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3" y="1484784"/>
            <a:ext cx="8064896" cy="504056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69 year old female, ambidextrous, with longstanding bilateral (R&gt;L) shoulder pain (~15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Pain severity 8 out of 10 bilaterally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Symptoms occur when trying to sleep and when using the arm.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PMH: </a:t>
            </a:r>
            <a:r>
              <a:rPr lang="en-US" sz="2400" dirty="0" err="1">
                <a:solidFill>
                  <a:schemeClr val="bg1"/>
                </a:solidFill>
              </a:rPr>
              <a:t>Ectrodactyly</a:t>
            </a:r>
            <a:r>
              <a:rPr lang="en-US" sz="2400" dirty="0">
                <a:solidFill>
                  <a:schemeClr val="bg1"/>
                </a:solidFill>
              </a:rPr>
              <a:t>-Ectodermal Dysplasia </a:t>
            </a:r>
            <a:r>
              <a:rPr lang="en-US" sz="2400" dirty="0" err="1">
                <a:solidFill>
                  <a:schemeClr val="bg1"/>
                </a:solidFill>
              </a:rPr>
              <a:t>Clefting</a:t>
            </a:r>
            <a:r>
              <a:rPr lang="en-US" sz="2400" dirty="0">
                <a:solidFill>
                  <a:schemeClr val="bg1"/>
                </a:solidFill>
              </a:rPr>
              <a:t> syndrome; reports intolerance to all opiates; prior breast cancer s/p lumpectomy and 1 week of radiation in 2018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PSH: bilateral THA, multiple fascia reconstructive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06F9-BAB4-174A-A9B1-0EB88D65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Pertinent 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D052-6AAD-F646-B53A-D253FFF7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n-US" dirty="0"/>
              <a:t>ROM bilaterally: FE to 120, ER adduction 20, ERA 40, IRA 0</a:t>
            </a:r>
          </a:p>
          <a:p>
            <a:r>
              <a:rPr lang="en-US" dirty="0"/>
              <a:t>Strength: supra 5/5 bilateral, ER: right 5-/5, left 5/5, negative belly press bilateral </a:t>
            </a:r>
          </a:p>
          <a:p>
            <a:r>
              <a:rPr lang="en-US" dirty="0"/>
              <a:t>Neurovascularly intact</a:t>
            </a:r>
          </a:p>
        </p:txBody>
      </p:sp>
    </p:spTree>
    <p:extLst>
      <p:ext uri="{BB962C8B-B14F-4D97-AF65-F5344CB8AC3E}">
        <p14:creationId xmlns:p14="http://schemas.microsoft.com/office/powerpoint/2010/main" val="37082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7455-7DBB-0646-8EBD-153BBD5F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54703" cy="1143000"/>
          </a:xfrm>
        </p:spPr>
        <p:txBody>
          <a:bodyPr/>
          <a:lstStyle/>
          <a:p>
            <a:r>
              <a:rPr lang="en-US" dirty="0"/>
              <a:t>Radiographs (right)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62398-B738-D64F-9BE5-7B2ED7F75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7" r="8865" b="12561"/>
          <a:stretch/>
        </p:blipFill>
        <p:spPr>
          <a:xfrm>
            <a:off x="13396" y="1789398"/>
            <a:ext cx="3982540" cy="5068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01824-B6E8-9F4A-B02C-0D073372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0" t="8042"/>
          <a:stretch/>
        </p:blipFill>
        <p:spPr>
          <a:xfrm>
            <a:off x="4067944" y="1787930"/>
            <a:ext cx="4176464" cy="50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DDA0-E8AE-4747-8248-674702C2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Radiographs (left)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FB2DAE-B32C-414F-82FA-D40A24455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883" b="13526"/>
          <a:stretch/>
        </p:blipFill>
        <p:spPr>
          <a:xfrm>
            <a:off x="4268126" y="1940816"/>
            <a:ext cx="3960440" cy="487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5D6A5-022E-DC4E-B3FE-3CD8085D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7" t="4729" r="4692" b="10373"/>
          <a:stretch/>
        </p:blipFill>
        <p:spPr>
          <a:xfrm>
            <a:off x="0" y="1940816"/>
            <a:ext cx="4283968" cy="49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D3B6-2037-9D4D-AB74-41D28B64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axial – right shoulder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BEA1F-D004-0249-9CC8-1B5C33FA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6" t="16009" r="25264" b="14697"/>
          <a:stretch/>
        </p:blipFill>
        <p:spPr>
          <a:xfrm>
            <a:off x="4211960" y="1164928"/>
            <a:ext cx="2808312" cy="2741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85498-3B45-8D43-80FE-B6209E4A5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2" t="9844" r="14262" b="6481"/>
          <a:stretch/>
        </p:blipFill>
        <p:spPr>
          <a:xfrm>
            <a:off x="453586" y="3876531"/>
            <a:ext cx="2822270" cy="2998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0392B-368E-CD44-BBCE-7403B8A49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4" t="10283" r="8388" b="6743"/>
          <a:stretch/>
        </p:blipFill>
        <p:spPr>
          <a:xfrm>
            <a:off x="424973" y="1209206"/>
            <a:ext cx="2850883" cy="2731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29F91-AEE0-3845-828E-78AB147136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96" t="13648" r="24171" b="7189"/>
          <a:stretch/>
        </p:blipFill>
        <p:spPr>
          <a:xfrm>
            <a:off x="4211960" y="3940870"/>
            <a:ext cx="2808312" cy="29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4865-6E2A-254F-AF62-75F68484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coronal – right shoulder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B3FAAD-78BC-D84A-BF44-7A8C70958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65" t="6255" r="29996" b="12602"/>
          <a:stretch/>
        </p:blipFill>
        <p:spPr>
          <a:xfrm>
            <a:off x="0" y="1449021"/>
            <a:ext cx="3960440" cy="5179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B59AF-D34F-C44C-80A5-6C83F3C67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2" t="7253" r="34141" b="17963"/>
          <a:stretch/>
        </p:blipFill>
        <p:spPr>
          <a:xfrm>
            <a:off x="4067944" y="1496345"/>
            <a:ext cx="4032448" cy="50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13B2-1529-9441-8732-820EB5EF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6190" cy="1143000"/>
          </a:xfrm>
        </p:spPr>
        <p:txBody>
          <a:bodyPr/>
          <a:lstStyle/>
          <a:p>
            <a:r>
              <a:rPr lang="en-US" dirty="0"/>
              <a:t>CT axial – left shoulder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2AE97-782C-F944-AC29-20160CA2F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5" t="20585" r="11589" b="10040"/>
          <a:stretch/>
        </p:blipFill>
        <p:spPr>
          <a:xfrm>
            <a:off x="345518" y="1403762"/>
            <a:ext cx="3002345" cy="2961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1A69B-DF13-644C-BAB0-BD8B8EAE7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04" r="9084" b="18657"/>
          <a:stretch/>
        </p:blipFill>
        <p:spPr>
          <a:xfrm>
            <a:off x="363633" y="4163524"/>
            <a:ext cx="3056240" cy="269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CCB1E-4DB3-7448-80AD-94CF112DA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2" t="13308" r="16403" b="19350"/>
          <a:stretch/>
        </p:blipFill>
        <p:spPr>
          <a:xfrm>
            <a:off x="4355976" y="4155204"/>
            <a:ext cx="2891028" cy="2702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E4E3A-122B-954A-9ED8-6F30D8850E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89" t="9458" r="13988" b="14260"/>
          <a:stretch/>
        </p:blipFill>
        <p:spPr>
          <a:xfrm>
            <a:off x="4355976" y="1353198"/>
            <a:ext cx="2880320" cy="28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5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EEA9-A517-1D45-AB7A-823FA799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coronal – left shoulder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067EB-EF27-D24A-8AA5-97A66089C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2" t="3855" r="21518" b="5565"/>
          <a:stretch/>
        </p:blipFill>
        <p:spPr>
          <a:xfrm flipH="1">
            <a:off x="107504" y="1557791"/>
            <a:ext cx="3700325" cy="5320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38A1EC-98DB-4942-B5FB-6E5151FEC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1" t="7378" r="23672" b="21907"/>
          <a:stretch/>
        </p:blipFill>
        <p:spPr>
          <a:xfrm flipH="1">
            <a:off x="4067944" y="1603502"/>
            <a:ext cx="3888432" cy="52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8F34D1858CE4BABBFF5B2E7F40AC6" ma:contentTypeVersion="1" ma:contentTypeDescription="Create a new document." ma:contentTypeScope="" ma:versionID="ccc2ef5b5356d7fcfb36ddef195a6262">
  <xsd:schema xmlns:xsd="http://www.w3.org/2001/XMLSchema" xmlns:xs="http://www.w3.org/2001/XMLSchema" xmlns:p="http://schemas.microsoft.com/office/2006/metadata/properties" xmlns:ns3="5f3529a4-539f-4078-bf41-6d0c8a14a579" targetNamespace="http://schemas.microsoft.com/office/2006/metadata/properties" ma:root="true" ma:fieldsID="9498e9c233a8d24dcfbc7a63ece7a995" ns3:_="">
    <xsd:import namespace="5f3529a4-539f-4078-bf41-6d0c8a14a579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529a4-539f-4078-bf41-6d0c8a14a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486209-2CB7-4112-B6B2-4495D787D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529a4-539f-4078-bf41-6d0c8a14a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C355BC-53E0-40AD-8136-75A2F551BE4D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f3529a4-539f-4078-bf41-6d0c8a14a57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8116</TotalTime>
  <Words>218</Words>
  <Application>Microsoft Macintosh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PowerPoint Presentation</vt:lpstr>
      <vt:lpstr>HPI</vt:lpstr>
      <vt:lpstr>Pertinent Physical Exam</vt:lpstr>
      <vt:lpstr>Radiographs (right)</vt:lpstr>
      <vt:lpstr>Radiographs (left)</vt:lpstr>
      <vt:lpstr>CT axial – right shoulder</vt:lpstr>
      <vt:lpstr>CT coronal – right shoulder</vt:lpstr>
      <vt:lpstr>CT axial – left shoulder</vt:lpstr>
      <vt:lpstr>CT coronal – left shoulder</vt:lpstr>
      <vt:lpstr>Assessment </vt:lpstr>
    </vt:vector>
  </TitlesOfParts>
  <Company>UW Orthopaedic Surgery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O&amp;SM Template 2009</dc:title>
  <dc:creator>Andrew Merritt</dc:creator>
  <cp:lastModifiedBy>Behnam Sharareh</cp:lastModifiedBy>
  <cp:revision>122</cp:revision>
  <dcterms:created xsi:type="dcterms:W3CDTF">2011-03-09T18:27:49Z</dcterms:created>
  <dcterms:modified xsi:type="dcterms:W3CDTF">2021-12-01T05:00:14Z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0x0101003308F34D1858CE4BABBFF5B2E7F40AC6</vt:lpwstr>
  </property>
  <property fmtid="{D5CDD505-2E9C-101B-9397-08002B2CF9AE}" pid="3" name="IsMyDocuments">
    <vt:bool>true</vt:bool>
  </property>
</Properties>
</file>