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79" d="100"/>
          <a:sy n="79" d="100"/>
        </p:scale>
        <p:origin x="8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5E2F5-0D31-4C22-9C56-12A8112F15FC}"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42D22-1DD7-4F67-ACE7-E2A8C30D6C13}" type="slidenum">
              <a:rPr lang="en-US" smtClean="0"/>
              <a:t>‹#›</a:t>
            </a:fld>
            <a:endParaRPr lang="en-US"/>
          </a:p>
        </p:txBody>
      </p:sp>
    </p:spTree>
    <p:extLst>
      <p:ext uri="{BB962C8B-B14F-4D97-AF65-F5344CB8AC3E}">
        <p14:creationId xmlns:p14="http://schemas.microsoft.com/office/powerpoint/2010/main" val="176341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10/22/20</a:t>
            </a:r>
            <a:r>
              <a:rPr lang="en-US" baseline="0" dirty="0" smtClean="0"/>
              <a:t> is the most recent XR before surgery on 1/20/21 </a:t>
            </a:r>
            <a:endParaRPr lang="en-US" dirty="0"/>
          </a:p>
        </p:txBody>
      </p:sp>
      <p:sp>
        <p:nvSpPr>
          <p:cNvPr id="4" name="Slide Number Placeholder 3"/>
          <p:cNvSpPr>
            <a:spLocks noGrp="1"/>
          </p:cNvSpPr>
          <p:nvPr>
            <p:ph type="sldNum" sz="quarter" idx="10"/>
          </p:nvPr>
        </p:nvSpPr>
        <p:spPr/>
        <p:txBody>
          <a:bodyPr/>
          <a:lstStyle/>
          <a:p>
            <a:fld id="{D2DA80DD-0365-4281-95DB-12F276E07C97}" type="slidenum">
              <a:rPr lang="en-US" smtClean="0"/>
              <a:t>2</a:t>
            </a:fld>
            <a:endParaRPr lang="en-US"/>
          </a:p>
        </p:txBody>
      </p:sp>
    </p:spTree>
    <p:extLst>
      <p:ext uri="{BB962C8B-B14F-4D97-AF65-F5344CB8AC3E}">
        <p14:creationId xmlns:p14="http://schemas.microsoft.com/office/powerpoint/2010/main" val="46911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A80DD-0365-4281-95DB-12F276E07C97}" type="slidenum">
              <a:rPr lang="en-US" smtClean="0"/>
              <a:t>4</a:t>
            </a:fld>
            <a:endParaRPr lang="en-US"/>
          </a:p>
        </p:txBody>
      </p:sp>
    </p:spTree>
    <p:extLst>
      <p:ext uri="{BB962C8B-B14F-4D97-AF65-F5344CB8AC3E}">
        <p14:creationId xmlns:p14="http://schemas.microsoft.com/office/powerpoint/2010/main" val="187060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6" name="Footer Placeholder 5"/>
          <p:cNvSpPr>
            <a:spLocks noGrp="1"/>
          </p:cNvSpPr>
          <p:nvPr>
            <p:ph type="ftr" sz="quarter" idx="11"/>
          </p:nvPr>
        </p:nvSpPr>
        <p:spPr>
          <a:xfrm>
            <a:off x="4165600" y="6245225"/>
            <a:ext cx="3860800" cy="476250"/>
          </a:xfrm>
        </p:spPr>
        <p:txBody>
          <a:bodyPr/>
          <a:lstStyle>
            <a:lvl1pPr fontAlgn="auto">
              <a:spcBef>
                <a:spcPts val="0"/>
              </a:spcBef>
              <a:spcAft>
                <a:spcPts val="0"/>
              </a:spcAft>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412751" y="393700"/>
            <a:ext cx="8659283" cy="577850"/>
          </a:xfrm>
        </p:spPr>
        <p:txBody>
          <a:bodyPr/>
          <a:lstStyle>
            <a:lvl1pPr>
              <a:defRPr>
                <a:solidFill>
                  <a:srgbClr val="339966"/>
                </a:solidFill>
              </a:defRPr>
            </a:lvl1pPr>
          </a:lstStyle>
          <a:p>
            <a:r>
              <a:rPr lang="en-US" smtClean="0"/>
              <a:t>Click to edit Master title style</a:t>
            </a:r>
            <a:endParaRPr lang="de-DE"/>
          </a:p>
        </p:txBody>
      </p:sp>
      <p:sp>
        <p:nvSpPr>
          <p:cNvPr id="3" name="Textplatzhalter 2"/>
          <p:cNvSpPr>
            <a:spLocks noGrp="1"/>
          </p:cNvSpPr>
          <p:nvPr>
            <p:ph type="body" sz="half" idx="1"/>
          </p:nvPr>
        </p:nvSpPr>
        <p:spPr>
          <a:xfrm>
            <a:off x="433918" y="1498600"/>
            <a:ext cx="5609167" cy="4667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Medienplatzhalter 3"/>
          <p:cNvSpPr>
            <a:spLocks noGrp="1"/>
          </p:cNvSpPr>
          <p:nvPr>
            <p:ph type="media" sz="half" idx="2"/>
          </p:nvPr>
        </p:nvSpPr>
        <p:spPr>
          <a:xfrm>
            <a:off x="6246284" y="1498600"/>
            <a:ext cx="5611283" cy="4667250"/>
          </a:xfrm>
        </p:spPr>
        <p:txBody>
          <a:bodyPr/>
          <a:lstStyle/>
          <a:p>
            <a:pPr lvl="0"/>
            <a:r>
              <a:rPr lang="en-US" noProof="0" smtClean="0"/>
              <a:t>Click icon to add media</a:t>
            </a:r>
            <a:endParaRPr lang="de-DE" noProof="0"/>
          </a:p>
        </p:txBody>
      </p:sp>
      <p:sp>
        <p:nvSpPr>
          <p:cNvPr id="5" name="Rectangle 18"/>
          <p:cNvSpPr>
            <a:spLocks noGrp="1" noChangeArrowheads="1"/>
          </p:cNvSpPr>
          <p:nvPr>
            <p:ph type="ftr" sz="quarter" idx="10"/>
          </p:nvPr>
        </p:nvSpPr>
        <p:spPr>
          <a:ln/>
        </p:spPr>
        <p:txBody>
          <a:bodyPr/>
          <a:lstStyle>
            <a:lvl1pPr>
              <a:defRPr/>
            </a:lvl1pPr>
          </a:lstStyle>
          <a:p>
            <a:endParaRPr lang="en-US"/>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fld id="{3DAA0E6D-D54A-F84D-BF34-AB25688F0F27}" type="datetimeFigureOut">
              <a:rPr lang="en-US" smtClean="0"/>
              <a:t>3/30/2021</a:t>
            </a:fld>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136865EE-CFE9-7640-8B4B-6D433D0531A1}"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3DAA0E6D-D54A-F84D-BF34-AB25688F0F27}" type="datetimeFigureOut">
              <a:rPr lang="en-US" smtClean="0"/>
              <a:t>3/30/2021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136865EE-CFE9-7640-8B4B-6D433D0531A1}"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fld id="{3DAA0E6D-D54A-F84D-BF34-AB25688F0F27}" type="datetimeFigureOut">
              <a:rPr lang="en-US" smtClean="0"/>
              <a:t>3/30/2021</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fld id="{136865EE-CFE9-7640-8B4B-6D433D0531A1}"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826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mn-lt"/>
              </a:defRPr>
            </a:lvl1pPr>
          </a:lstStyle>
          <a:p>
            <a:fld id="{3DAA0E6D-D54A-F84D-BF34-AB25688F0F27}" type="datetimeFigureOut">
              <a:rPr lang="en-US" smtClean="0"/>
              <a:t>3/30/2021</a:t>
            </a:fld>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mn-lt"/>
              </a:defRPr>
            </a:lvl1pPr>
          </a:lstStyle>
          <a:p>
            <a:fld id="{136865EE-CFE9-7640-8B4B-6D433D0531A1}" type="slidenum">
              <a:rPr lang="en-US" smtClean="0"/>
              <a:t>‹#›</a:t>
            </a:fld>
            <a:endParaRPr lang="en-US"/>
          </a:p>
        </p:txBody>
      </p:sp>
    </p:spTree>
    <p:extLst>
      <p:ext uri="{BB962C8B-B14F-4D97-AF65-F5344CB8AC3E}">
        <p14:creationId xmlns:p14="http://schemas.microsoft.com/office/powerpoint/2010/main" val="99392173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50" y="175597"/>
            <a:ext cx="11780563" cy="1143000"/>
          </a:xfrm>
        </p:spPr>
        <p:txBody>
          <a:bodyPr/>
          <a:lstStyle/>
          <a:p>
            <a:r>
              <a:rPr lang="en-US" dirty="0" smtClean="0"/>
              <a:t>52yo LHD female with right-sided spastic hemiplegic cerebral palsy and large </a:t>
            </a:r>
            <a:r>
              <a:rPr lang="en-US" dirty="0" err="1" smtClean="0"/>
              <a:t>enchondroma</a:t>
            </a:r>
            <a:endParaRPr lang="en-US" dirty="0"/>
          </a:p>
        </p:txBody>
      </p:sp>
      <p:pic>
        <p:nvPicPr>
          <p:cNvPr id="3" name="Picture 2"/>
          <p:cNvPicPr>
            <a:picLocks noChangeAspect="1"/>
          </p:cNvPicPr>
          <p:nvPr/>
        </p:nvPicPr>
        <p:blipFill>
          <a:blip r:embed="rId2"/>
          <a:stretch>
            <a:fillRect/>
          </a:stretch>
        </p:blipFill>
        <p:spPr>
          <a:xfrm>
            <a:off x="111450" y="1752600"/>
            <a:ext cx="2179319" cy="2044376"/>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111450" y="4451445"/>
            <a:ext cx="2201842" cy="1717649"/>
          </a:xfrm>
          <a:prstGeom prst="rect">
            <a:avLst/>
          </a:prstGeom>
          <a:ln>
            <a:solidFill>
              <a:schemeClr val="tx2"/>
            </a:solidFill>
          </a:ln>
        </p:spPr>
      </p:pic>
      <p:sp>
        <p:nvSpPr>
          <p:cNvPr id="5" name="TextBox 4"/>
          <p:cNvSpPr txBox="1"/>
          <p:nvPr/>
        </p:nvSpPr>
        <p:spPr>
          <a:xfrm>
            <a:off x="616545" y="3805114"/>
            <a:ext cx="1169127" cy="646331"/>
          </a:xfrm>
          <a:prstGeom prst="rect">
            <a:avLst/>
          </a:prstGeom>
          <a:solidFill>
            <a:schemeClr val="bg2"/>
          </a:solidFill>
          <a:ln>
            <a:solidFill>
              <a:schemeClr val="tx2"/>
            </a:solidFill>
          </a:ln>
        </p:spPr>
        <p:txBody>
          <a:bodyPr wrap="square" rtlCol="0">
            <a:spAutoFit/>
          </a:bodyPr>
          <a:lstStyle/>
          <a:p>
            <a:pPr algn="ctr"/>
            <a:r>
              <a:rPr lang="en-US" dirty="0" smtClean="0"/>
              <a:t>March 2019</a:t>
            </a:r>
            <a:endParaRPr lang="en-US" dirty="0"/>
          </a:p>
        </p:txBody>
      </p:sp>
      <p:pic>
        <p:nvPicPr>
          <p:cNvPr id="6" name="Picture 5"/>
          <p:cNvPicPr>
            <a:picLocks noChangeAspect="1"/>
          </p:cNvPicPr>
          <p:nvPr/>
        </p:nvPicPr>
        <p:blipFill>
          <a:blip r:embed="rId4"/>
          <a:stretch>
            <a:fillRect/>
          </a:stretch>
        </p:blipFill>
        <p:spPr>
          <a:xfrm>
            <a:off x="6425243" y="1579780"/>
            <a:ext cx="2172299" cy="2723464"/>
          </a:xfrm>
          <a:prstGeom prst="rect">
            <a:avLst/>
          </a:prstGeom>
          <a:ln>
            <a:solidFill>
              <a:schemeClr val="tx2"/>
            </a:solidFill>
          </a:ln>
        </p:spPr>
      </p:pic>
      <p:pic>
        <p:nvPicPr>
          <p:cNvPr id="7" name="Picture 6"/>
          <p:cNvPicPr>
            <a:picLocks noChangeAspect="1"/>
          </p:cNvPicPr>
          <p:nvPr/>
        </p:nvPicPr>
        <p:blipFill>
          <a:blip r:embed="rId5"/>
          <a:stretch>
            <a:fillRect/>
          </a:stretch>
        </p:blipFill>
        <p:spPr>
          <a:xfrm>
            <a:off x="6225281" y="4994133"/>
            <a:ext cx="2572222" cy="1718591"/>
          </a:xfrm>
          <a:prstGeom prst="rect">
            <a:avLst/>
          </a:prstGeom>
          <a:ln>
            <a:solidFill>
              <a:schemeClr val="tx2"/>
            </a:solidFill>
          </a:ln>
        </p:spPr>
      </p:pic>
      <p:sp>
        <p:nvSpPr>
          <p:cNvPr id="8" name="TextBox 7"/>
          <p:cNvSpPr txBox="1"/>
          <p:nvPr/>
        </p:nvSpPr>
        <p:spPr>
          <a:xfrm>
            <a:off x="6342265" y="4660148"/>
            <a:ext cx="1169127" cy="369332"/>
          </a:xfrm>
          <a:prstGeom prst="rect">
            <a:avLst/>
          </a:prstGeom>
          <a:solidFill>
            <a:schemeClr val="bg2"/>
          </a:solidFill>
          <a:ln>
            <a:solidFill>
              <a:schemeClr val="tx2"/>
            </a:solidFill>
          </a:ln>
        </p:spPr>
        <p:txBody>
          <a:bodyPr wrap="square" rtlCol="0">
            <a:spAutoFit/>
          </a:bodyPr>
          <a:lstStyle/>
          <a:p>
            <a:pPr algn="ctr"/>
            <a:r>
              <a:rPr lang="en-US" dirty="0" smtClean="0"/>
              <a:t>June 2019</a:t>
            </a:r>
            <a:endParaRPr lang="en-US" dirty="0"/>
          </a:p>
        </p:txBody>
      </p:sp>
      <p:pic>
        <p:nvPicPr>
          <p:cNvPr id="9" name="Picture 8"/>
          <p:cNvPicPr>
            <a:picLocks/>
          </p:cNvPicPr>
          <p:nvPr/>
        </p:nvPicPr>
        <p:blipFill>
          <a:blip r:embed="rId6"/>
          <a:stretch>
            <a:fillRect/>
          </a:stretch>
        </p:blipFill>
        <p:spPr>
          <a:xfrm>
            <a:off x="2422770" y="2153091"/>
            <a:ext cx="1828800" cy="1828800"/>
          </a:xfrm>
          <a:prstGeom prst="rect">
            <a:avLst/>
          </a:prstGeom>
          <a:ln>
            <a:solidFill>
              <a:schemeClr val="tx2"/>
            </a:solidFill>
          </a:ln>
        </p:spPr>
      </p:pic>
      <p:pic>
        <p:nvPicPr>
          <p:cNvPr id="10" name="Picture 9"/>
          <p:cNvPicPr>
            <a:picLocks/>
          </p:cNvPicPr>
          <p:nvPr/>
        </p:nvPicPr>
        <p:blipFill>
          <a:blip r:embed="rId7"/>
          <a:stretch>
            <a:fillRect/>
          </a:stretch>
        </p:blipFill>
        <p:spPr>
          <a:xfrm>
            <a:off x="4251570" y="3200680"/>
            <a:ext cx="1828800" cy="1828800"/>
          </a:xfrm>
          <a:prstGeom prst="rect">
            <a:avLst/>
          </a:prstGeom>
          <a:ln>
            <a:solidFill>
              <a:schemeClr val="tx2"/>
            </a:solidFill>
          </a:ln>
        </p:spPr>
      </p:pic>
      <p:pic>
        <p:nvPicPr>
          <p:cNvPr id="11" name="Picture 10"/>
          <p:cNvPicPr>
            <a:picLocks/>
          </p:cNvPicPr>
          <p:nvPr/>
        </p:nvPicPr>
        <p:blipFill>
          <a:blip r:embed="rId8"/>
          <a:stretch>
            <a:fillRect/>
          </a:stretch>
        </p:blipFill>
        <p:spPr>
          <a:xfrm>
            <a:off x="2423746" y="4152798"/>
            <a:ext cx="1828800" cy="1828800"/>
          </a:xfrm>
          <a:prstGeom prst="rect">
            <a:avLst/>
          </a:prstGeom>
          <a:ln>
            <a:solidFill>
              <a:schemeClr val="tx2"/>
            </a:solidFill>
          </a:ln>
        </p:spPr>
      </p:pic>
      <p:sp>
        <p:nvSpPr>
          <p:cNvPr id="15" name="TextBox 14"/>
          <p:cNvSpPr txBox="1"/>
          <p:nvPr/>
        </p:nvSpPr>
        <p:spPr>
          <a:xfrm>
            <a:off x="3180754" y="6247976"/>
            <a:ext cx="1323379" cy="369332"/>
          </a:xfrm>
          <a:prstGeom prst="rect">
            <a:avLst/>
          </a:prstGeom>
          <a:solidFill>
            <a:schemeClr val="bg2"/>
          </a:solidFill>
          <a:ln>
            <a:solidFill>
              <a:schemeClr val="tx2"/>
            </a:solidFill>
          </a:ln>
        </p:spPr>
        <p:txBody>
          <a:bodyPr wrap="square" rtlCol="0">
            <a:spAutoFit/>
          </a:bodyPr>
          <a:lstStyle/>
          <a:p>
            <a:pPr algn="ctr"/>
            <a:r>
              <a:rPr lang="en-US" dirty="0" smtClean="0"/>
              <a:t>April 2019</a:t>
            </a:r>
            <a:endParaRPr lang="en-US" dirty="0"/>
          </a:p>
        </p:txBody>
      </p:sp>
      <p:pic>
        <p:nvPicPr>
          <p:cNvPr id="16" name="Picture 15"/>
          <p:cNvPicPr>
            <a:picLocks/>
          </p:cNvPicPr>
          <p:nvPr/>
        </p:nvPicPr>
        <p:blipFill rotWithShape="1">
          <a:blip r:embed="rId9"/>
          <a:srcRect l="2222" t="9878" b="12463"/>
          <a:stretch/>
        </p:blipFill>
        <p:spPr>
          <a:xfrm>
            <a:off x="9367736" y="1419753"/>
            <a:ext cx="1788141" cy="1715912"/>
          </a:xfrm>
          <a:prstGeom prst="rect">
            <a:avLst/>
          </a:prstGeom>
          <a:ln>
            <a:solidFill>
              <a:schemeClr val="tx2"/>
            </a:solidFill>
          </a:ln>
        </p:spPr>
      </p:pic>
      <p:pic>
        <p:nvPicPr>
          <p:cNvPr id="17" name="Picture 16"/>
          <p:cNvPicPr>
            <a:picLocks/>
          </p:cNvPicPr>
          <p:nvPr/>
        </p:nvPicPr>
        <p:blipFill rotWithShape="1">
          <a:blip r:embed="rId10"/>
          <a:srcRect l="-262" t="7218" r="-1" b="15122"/>
          <a:stretch/>
        </p:blipFill>
        <p:spPr>
          <a:xfrm>
            <a:off x="9345022" y="3278221"/>
            <a:ext cx="1833567" cy="1715912"/>
          </a:xfrm>
          <a:prstGeom prst="rect">
            <a:avLst/>
          </a:prstGeom>
          <a:ln>
            <a:solidFill>
              <a:schemeClr val="tx2"/>
            </a:solidFill>
          </a:ln>
        </p:spPr>
      </p:pic>
      <p:pic>
        <p:nvPicPr>
          <p:cNvPr id="18" name="Picture 17"/>
          <p:cNvPicPr>
            <a:picLocks/>
          </p:cNvPicPr>
          <p:nvPr/>
        </p:nvPicPr>
        <p:blipFill rotWithShape="1">
          <a:blip r:embed="rId11"/>
          <a:srcRect l="-2388" t="7746" r="-1" b="16190"/>
          <a:stretch/>
        </p:blipFill>
        <p:spPr>
          <a:xfrm>
            <a:off x="9345022" y="5141272"/>
            <a:ext cx="1872477" cy="1680652"/>
          </a:xfrm>
          <a:prstGeom prst="rect">
            <a:avLst/>
          </a:prstGeom>
          <a:ln>
            <a:solidFill>
              <a:schemeClr val="tx2"/>
            </a:solidFill>
          </a:ln>
        </p:spPr>
      </p:pic>
    </p:spTree>
    <p:extLst>
      <p:ext uri="{BB962C8B-B14F-4D97-AF65-F5344CB8AC3E}">
        <p14:creationId xmlns:p14="http://schemas.microsoft.com/office/powerpoint/2010/main" val="149181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848012" cy="2570479"/>
          </a:xfrm>
        </p:spPr>
        <p:txBody>
          <a:bodyPr/>
          <a:lstStyle/>
          <a:p>
            <a:r>
              <a:rPr lang="en-US" sz="1800" b="1" dirty="0" smtClean="0"/>
              <a:t>3/25/21</a:t>
            </a:r>
            <a:r>
              <a:rPr lang="en-US" sz="1800" dirty="0" smtClean="0"/>
              <a:t> Radiographs show anterior dislocated humeral replacement. The patient was still in the sling with no arm movement.  Pain was well controlled. Patient's lab work including C acnes (3-24-21) is negative for any bacterial growth, aerobic, anaerobic, acid-fast bacilli, or fungus.  She politely declined closed reduction and is very sad and disappointed. </a:t>
            </a:r>
            <a:r>
              <a:rPr lang="en-US" sz="1800" dirty="0"/>
              <a:t/>
            </a:r>
            <a:br>
              <a:rPr lang="en-US" sz="1800" dirty="0"/>
            </a:br>
            <a:r>
              <a:rPr lang="en-US" sz="1800" dirty="0" smtClean="0"/>
              <a:t>Question</a:t>
            </a:r>
            <a:br>
              <a:rPr lang="en-US" sz="1800" dirty="0" smtClean="0"/>
            </a:br>
            <a:r>
              <a:rPr lang="en-US" sz="1800" dirty="0" smtClean="0"/>
              <a:t>1.  What am I missing</a:t>
            </a:r>
            <a:br>
              <a:rPr lang="en-US" sz="1800" dirty="0" smtClean="0"/>
            </a:br>
            <a:r>
              <a:rPr lang="en-US" sz="1800" dirty="0" smtClean="0"/>
              <a:t> 2. Movement Disorder?</a:t>
            </a:r>
            <a:br>
              <a:rPr lang="en-US" sz="1800" dirty="0" smtClean="0"/>
            </a:br>
            <a:r>
              <a:rPr lang="en-US" sz="1800" dirty="0" smtClean="0"/>
              <a:t>3.Mechanically plan would be to increase retroversion of humeral component but everything mechanical has failed.  Do not want to change baseplate as that would be third implant in less than 6 months</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094" y="2841733"/>
            <a:ext cx="2881222" cy="3843044"/>
          </a:xfrm>
          <a:prstGeom prst="rect">
            <a:avLst/>
          </a:prstGeom>
          <a:ln>
            <a:solidFill>
              <a:schemeClr val="tx2"/>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00" y="2575292"/>
            <a:ext cx="3770853" cy="4109485"/>
          </a:xfrm>
          <a:prstGeom prst="rect">
            <a:avLst/>
          </a:prstGeom>
          <a:ln>
            <a:solidFill>
              <a:schemeClr val="tx2"/>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077" y="2575291"/>
            <a:ext cx="4193205" cy="4109485"/>
          </a:xfrm>
          <a:prstGeom prst="rect">
            <a:avLst/>
          </a:prstGeom>
          <a:ln>
            <a:solidFill>
              <a:schemeClr val="tx2"/>
            </a:solidFill>
          </a:ln>
        </p:spPr>
      </p:pic>
      <p:sp>
        <p:nvSpPr>
          <p:cNvPr id="6" name="TextBox 5"/>
          <p:cNvSpPr txBox="1"/>
          <p:nvPr/>
        </p:nvSpPr>
        <p:spPr>
          <a:xfrm>
            <a:off x="4900154" y="6146297"/>
            <a:ext cx="1966121" cy="646331"/>
          </a:xfrm>
          <a:prstGeom prst="rect">
            <a:avLst/>
          </a:prstGeom>
          <a:solidFill>
            <a:schemeClr val="bg2"/>
          </a:solidFill>
          <a:ln>
            <a:solidFill>
              <a:schemeClr val="tx2"/>
            </a:solidFill>
          </a:ln>
        </p:spPr>
        <p:txBody>
          <a:bodyPr wrap="square" rtlCol="0">
            <a:spAutoFit/>
          </a:bodyPr>
          <a:lstStyle/>
          <a:p>
            <a:pPr algn="ctr"/>
            <a:r>
              <a:rPr lang="en-US" dirty="0" smtClean="0"/>
              <a:t>3 weeks Post-op</a:t>
            </a:r>
          </a:p>
          <a:p>
            <a:pPr algn="ctr"/>
            <a:r>
              <a:rPr lang="en-US" dirty="0" smtClean="0"/>
              <a:t>3/25/21</a:t>
            </a:r>
            <a:endParaRPr lang="en-US" dirty="0"/>
          </a:p>
        </p:txBody>
      </p:sp>
    </p:spTree>
    <p:extLst>
      <p:ext uri="{BB962C8B-B14F-4D97-AF65-F5344CB8AC3E}">
        <p14:creationId xmlns:p14="http://schemas.microsoft.com/office/powerpoint/2010/main" val="4210077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5" y="0"/>
            <a:ext cx="12057246" cy="1821935"/>
          </a:xfrm>
        </p:spPr>
        <p:txBody>
          <a:bodyPr/>
          <a:lstStyle/>
          <a:p>
            <a:r>
              <a:rPr lang="en-US" sz="2000" dirty="0" smtClean="0"/>
              <a:t>After two </a:t>
            </a:r>
            <a:r>
              <a:rPr lang="en-US" sz="2000" dirty="0" err="1" smtClean="0"/>
              <a:t>glenohumeral</a:t>
            </a:r>
            <a:r>
              <a:rPr lang="en-US" sz="2000" dirty="0" smtClean="0"/>
              <a:t> injections failed to relieve her pain, she underwent an extensive arthroscopic debridement and capsular release (10/22/19). Tissue was sent for culture. Cultures came back negative no </a:t>
            </a:r>
            <a:r>
              <a:rPr lang="en-US" sz="2000" dirty="0"/>
              <a:t>acid-fast bacilli, no aerobic organisms, no fungal organisms, Gram stain negative and C acnes negative after being held for 21 days</a:t>
            </a:r>
            <a:r>
              <a:rPr lang="en-US" sz="2000" dirty="0" smtClean="0"/>
              <a:t>. VIP Plan and Pre-op CT for Eclipse TSA with humeral head </a:t>
            </a:r>
            <a:r>
              <a:rPr lang="en-US" sz="2000" dirty="0" err="1" smtClean="0"/>
              <a:t>Autograft</a:t>
            </a:r>
            <a:r>
              <a:rPr lang="en-US" sz="2000" dirty="0"/>
              <a:t> </a:t>
            </a:r>
            <a:r>
              <a:rPr lang="en-US" sz="2000" dirty="0" smtClean="0"/>
              <a:t> </a:t>
            </a:r>
            <a:endParaRPr lang="en-US" sz="2800" dirty="0"/>
          </a:p>
        </p:txBody>
      </p:sp>
      <p:pic>
        <p:nvPicPr>
          <p:cNvPr id="3" name="Picture 2"/>
          <p:cNvPicPr>
            <a:picLocks noChangeAspect="1"/>
          </p:cNvPicPr>
          <p:nvPr/>
        </p:nvPicPr>
        <p:blipFill>
          <a:blip r:embed="rId3"/>
          <a:stretch>
            <a:fillRect/>
          </a:stretch>
        </p:blipFill>
        <p:spPr>
          <a:xfrm>
            <a:off x="54429" y="1821936"/>
            <a:ext cx="2737967" cy="2723465"/>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71105" y="4836853"/>
            <a:ext cx="2721292" cy="1718591"/>
          </a:xfrm>
          <a:prstGeom prst="rect">
            <a:avLst/>
          </a:prstGeom>
          <a:ln>
            <a:solidFill>
              <a:schemeClr val="tx2"/>
            </a:solidFill>
          </a:ln>
        </p:spPr>
      </p:pic>
      <p:sp>
        <p:nvSpPr>
          <p:cNvPr id="5" name="TextBox 4"/>
          <p:cNvSpPr txBox="1"/>
          <p:nvPr/>
        </p:nvSpPr>
        <p:spPr>
          <a:xfrm>
            <a:off x="533952" y="4506461"/>
            <a:ext cx="1778920" cy="369332"/>
          </a:xfrm>
          <a:prstGeom prst="rect">
            <a:avLst/>
          </a:prstGeom>
          <a:solidFill>
            <a:schemeClr val="bg2"/>
          </a:solidFill>
          <a:ln>
            <a:solidFill>
              <a:schemeClr val="tx2"/>
            </a:solidFill>
          </a:ln>
        </p:spPr>
        <p:txBody>
          <a:bodyPr wrap="square" rtlCol="0">
            <a:spAutoFit/>
          </a:bodyPr>
          <a:lstStyle/>
          <a:p>
            <a:pPr algn="ctr"/>
            <a:r>
              <a:rPr lang="en-US" dirty="0" smtClean="0"/>
              <a:t>September 2019</a:t>
            </a:r>
            <a:endParaRPr lang="en-US" dirty="0"/>
          </a:p>
        </p:txBody>
      </p:sp>
      <p:pic>
        <p:nvPicPr>
          <p:cNvPr id="6" name="Picture 5"/>
          <p:cNvPicPr>
            <a:picLocks noChangeAspect="1"/>
          </p:cNvPicPr>
          <p:nvPr/>
        </p:nvPicPr>
        <p:blipFill>
          <a:blip r:embed="rId5"/>
          <a:stretch>
            <a:fillRect/>
          </a:stretch>
        </p:blipFill>
        <p:spPr>
          <a:xfrm>
            <a:off x="2845704" y="1821936"/>
            <a:ext cx="2449107" cy="2723465"/>
          </a:xfrm>
          <a:prstGeom prst="rect">
            <a:avLst/>
          </a:prstGeom>
          <a:ln>
            <a:solidFill>
              <a:schemeClr val="tx2"/>
            </a:solidFill>
          </a:ln>
        </p:spPr>
      </p:pic>
      <p:pic>
        <p:nvPicPr>
          <p:cNvPr id="7" name="Picture 6"/>
          <p:cNvPicPr>
            <a:picLocks noChangeAspect="1"/>
          </p:cNvPicPr>
          <p:nvPr/>
        </p:nvPicPr>
        <p:blipFill>
          <a:blip r:embed="rId6"/>
          <a:stretch>
            <a:fillRect/>
          </a:stretch>
        </p:blipFill>
        <p:spPr>
          <a:xfrm>
            <a:off x="2845703" y="4836853"/>
            <a:ext cx="2449108" cy="1718591"/>
          </a:xfrm>
          <a:prstGeom prst="rect">
            <a:avLst/>
          </a:prstGeom>
          <a:ln>
            <a:solidFill>
              <a:schemeClr val="tx2"/>
            </a:solidFill>
          </a:ln>
        </p:spPr>
      </p:pic>
      <p:sp>
        <p:nvSpPr>
          <p:cNvPr id="8" name="TextBox 7"/>
          <p:cNvSpPr txBox="1"/>
          <p:nvPr/>
        </p:nvSpPr>
        <p:spPr>
          <a:xfrm>
            <a:off x="3207090" y="4506461"/>
            <a:ext cx="1628716" cy="369332"/>
          </a:xfrm>
          <a:prstGeom prst="rect">
            <a:avLst/>
          </a:prstGeom>
          <a:solidFill>
            <a:schemeClr val="bg2"/>
          </a:solidFill>
          <a:ln>
            <a:solidFill>
              <a:schemeClr val="tx2"/>
            </a:solidFill>
          </a:ln>
        </p:spPr>
        <p:txBody>
          <a:bodyPr wrap="square" rtlCol="0">
            <a:spAutoFit/>
          </a:bodyPr>
          <a:lstStyle/>
          <a:p>
            <a:pPr algn="ctr"/>
            <a:r>
              <a:rPr lang="en-US" dirty="0" smtClean="0"/>
              <a:t>October 2020</a:t>
            </a:r>
            <a:endParaRPr lang="en-US" dirty="0"/>
          </a:p>
        </p:txBody>
      </p:sp>
      <p:pic>
        <p:nvPicPr>
          <p:cNvPr id="11" name="Picture 10"/>
          <p:cNvPicPr>
            <a:picLocks noChangeAspect="1"/>
          </p:cNvPicPr>
          <p:nvPr/>
        </p:nvPicPr>
        <p:blipFill>
          <a:blip r:embed="rId7"/>
          <a:stretch>
            <a:fillRect/>
          </a:stretch>
        </p:blipFill>
        <p:spPr>
          <a:xfrm>
            <a:off x="5709502" y="1856424"/>
            <a:ext cx="2228267" cy="2424765"/>
          </a:xfrm>
          <a:prstGeom prst="rect">
            <a:avLst/>
          </a:prstGeom>
          <a:ln>
            <a:solidFill>
              <a:schemeClr val="tx2"/>
            </a:solidFill>
          </a:ln>
        </p:spPr>
      </p:pic>
      <p:pic>
        <p:nvPicPr>
          <p:cNvPr id="12" name="Picture 11"/>
          <p:cNvPicPr>
            <a:picLocks noChangeAspect="1"/>
          </p:cNvPicPr>
          <p:nvPr/>
        </p:nvPicPr>
        <p:blipFill>
          <a:blip r:embed="rId8"/>
          <a:stretch>
            <a:fillRect/>
          </a:stretch>
        </p:blipFill>
        <p:spPr>
          <a:xfrm>
            <a:off x="5709503" y="4426084"/>
            <a:ext cx="2228267" cy="2247089"/>
          </a:xfrm>
          <a:prstGeom prst="rect">
            <a:avLst/>
          </a:prstGeom>
          <a:ln>
            <a:solidFill>
              <a:schemeClr val="tx2"/>
            </a:solidFill>
          </a:ln>
        </p:spPr>
      </p:pic>
      <p:pic>
        <p:nvPicPr>
          <p:cNvPr id="13" name="Picture 12"/>
          <p:cNvPicPr>
            <a:picLocks/>
          </p:cNvPicPr>
          <p:nvPr/>
        </p:nvPicPr>
        <p:blipFill rotWithShape="1">
          <a:blip r:embed="rId9"/>
          <a:srcRect l="12431" t="5163" r="5655" b="2284"/>
          <a:stretch/>
        </p:blipFill>
        <p:spPr>
          <a:xfrm>
            <a:off x="9700602" y="1512651"/>
            <a:ext cx="2032057" cy="1692613"/>
          </a:xfrm>
          <a:prstGeom prst="rect">
            <a:avLst/>
          </a:prstGeom>
          <a:ln>
            <a:solidFill>
              <a:schemeClr val="tx2"/>
            </a:solidFill>
          </a:ln>
        </p:spPr>
      </p:pic>
      <p:pic>
        <p:nvPicPr>
          <p:cNvPr id="14" name="Picture 13"/>
          <p:cNvPicPr>
            <a:picLocks/>
          </p:cNvPicPr>
          <p:nvPr/>
        </p:nvPicPr>
        <p:blipFill rotWithShape="1">
          <a:blip r:embed="rId10"/>
          <a:srcRect l="2959" t="4026" b="16187"/>
          <a:stretch/>
        </p:blipFill>
        <p:spPr>
          <a:xfrm>
            <a:off x="9700602" y="5281294"/>
            <a:ext cx="2032057" cy="1459149"/>
          </a:xfrm>
          <a:prstGeom prst="rect">
            <a:avLst/>
          </a:prstGeom>
          <a:ln>
            <a:solidFill>
              <a:schemeClr val="tx2"/>
            </a:solidFill>
          </a:ln>
        </p:spPr>
      </p:pic>
      <p:pic>
        <p:nvPicPr>
          <p:cNvPr id="15" name="Picture 14"/>
          <p:cNvPicPr>
            <a:picLocks/>
          </p:cNvPicPr>
          <p:nvPr/>
        </p:nvPicPr>
        <p:blipFill rotWithShape="1">
          <a:blip r:embed="rId11"/>
          <a:srcRect t="7663" r="7679" b="9021"/>
          <a:stretch/>
        </p:blipFill>
        <p:spPr>
          <a:xfrm>
            <a:off x="9700602" y="3517568"/>
            <a:ext cx="2034183" cy="1527242"/>
          </a:xfrm>
          <a:prstGeom prst="rect">
            <a:avLst/>
          </a:prstGeom>
          <a:ln>
            <a:solidFill>
              <a:schemeClr val="tx2"/>
            </a:solidFill>
          </a:ln>
        </p:spPr>
      </p:pic>
    </p:spTree>
    <p:extLst>
      <p:ext uri="{BB962C8B-B14F-4D97-AF65-F5344CB8AC3E}">
        <p14:creationId xmlns:p14="http://schemas.microsoft.com/office/powerpoint/2010/main" val="373607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7" y="1501140"/>
            <a:ext cx="2831373" cy="5012873"/>
          </a:xfrm>
        </p:spPr>
        <p:txBody>
          <a:bodyPr/>
          <a:lstStyle/>
          <a:p>
            <a:r>
              <a:rPr lang="en-US" sz="1800" dirty="0" smtClean="0"/>
              <a:t>From 10/22/19 to 1/20/21</a:t>
            </a:r>
            <a:br>
              <a:rPr lang="en-US" sz="1800" dirty="0" smtClean="0"/>
            </a:br>
            <a:r>
              <a:rPr lang="en-US" sz="1800" dirty="0" smtClean="0"/>
              <a:t>she tried PT after the debridement but could not complete it because of the pain. Meloxicam, naproxen and </a:t>
            </a:r>
            <a:r>
              <a:rPr lang="en-US" sz="1800" dirty="0" err="1" smtClean="0"/>
              <a:t>voltaren</a:t>
            </a:r>
            <a:r>
              <a:rPr lang="en-US" sz="1800" dirty="0" smtClean="0"/>
              <a:t> cream have all failed to change her state whatsoever. </a:t>
            </a:r>
            <a:endParaRPr lang="en-US" sz="2000" dirty="0"/>
          </a:p>
        </p:txBody>
      </p:sp>
      <p:pic>
        <p:nvPicPr>
          <p:cNvPr id="6" name="Picture 5"/>
          <p:cNvPicPr>
            <a:picLocks noChangeAspect="1"/>
          </p:cNvPicPr>
          <p:nvPr/>
        </p:nvPicPr>
        <p:blipFill>
          <a:blip r:embed="rId2"/>
          <a:stretch>
            <a:fillRect/>
          </a:stretch>
        </p:blipFill>
        <p:spPr>
          <a:xfrm>
            <a:off x="5991341" y="1755496"/>
            <a:ext cx="4153939" cy="3730905"/>
          </a:xfrm>
          <a:prstGeom prst="rect">
            <a:avLst/>
          </a:prstGeom>
          <a:ln>
            <a:solidFill>
              <a:schemeClr val="tx2"/>
            </a:solidFill>
          </a:ln>
        </p:spPr>
      </p:pic>
      <p:pic>
        <p:nvPicPr>
          <p:cNvPr id="7" name="Picture 6"/>
          <p:cNvPicPr>
            <a:picLocks noChangeAspect="1"/>
          </p:cNvPicPr>
          <p:nvPr/>
        </p:nvPicPr>
        <p:blipFill rotWithShape="1">
          <a:blip r:embed="rId3"/>
          <a:srcRect r="1850" b="21145"/>
          <a:stretch/>
        </p:blipFill>
        <p:spPr>
          <a:xfrm>
            <a:off x="8827889" y="4038599"/>
            <a:ext cx="3385988" cy="2805725"/>
          </a:xfrm>
          <a:prstGeom prst="rect">
            <a:avLst/>
          </a:prstGeom>
          <a:ln>
            <a:solidFill>
              <a:schemeClr val="tx2"/>
            </a:solidFill>
          </a:ln>
        </p:spPr>
      </p:pic>
      <p:sp>
        <p:nvSpPr>
          <p:cNvPr id="8" name="TextBox 7"/>
          <p:cNvSpPr txBox="1"/>
          <p:nvPr/>
        </p:nvSpPr>
        <p:spPr>
          <a:xfrm>
            <a:off x="8179159" y="6490665"/>
            <a:ext cx="1966121" cy="369332"/>
          </a:xfrm>
          <a:prstGeom prst="rect">
            <a:avLst/>
          </a:prstGeom>
          <a:solidFill>
            <a:schemeClr val="bg2"/>
          </a:solidFill>
          <a:ln>
            <a:solidFill>
              <a:schemeClr val="tx2"/>
            </a:solidFill>
          </a:ln>
        </p:spPr>
        <p:txBody>
          <a:bodyPr wrap="square" rtlCol="0">
            <a:spAutoFit/>
          </a:bodyPr>
          <a:lstStyle/>
          <a:p>
            <a:pPr algn="ctr"/>
            <a:r>
              <a:rPr lang="en-US" dirty="0" smtClean="0"/>
              <a:t>5 Days post-op XR</a:t>
            </a:r>
            <a:endParaRPr lang="en-US" dirty="0"/>
          </a:p>
        </p:txBody>
      </p:sp>
      <p:sp>
        <p:nvSpPr>
          <p:cNvPr id="3" name="TextBox 2"/>
          <p:cNvSpPr txBox="1"/>
          <p:nvPr/>
        </p:nvSpPr>
        <p:spPr>
          <a:xfrm>
            <a:off x="254727" y="300811"/>
            <a:ext cx="11819709" cy="1477328"/>
          </a:xfrm>
          <a:prstGeom prst="rect">
            <a:avLst/>
          </a:prstGeom>
          <a:noFill/>
        </p:spPr>
        <p:txBody>
          <a:bodyPr wrap="square" rtlCol="0">
            <a:spAutoFit/>
          </a:bodyPr>
          <a:lstStyle/>
          <a:p>
            <a:pPr algn="ctr"/>
            <a:r>
              <a:rPr lang="en-US" dirty="0">
                <a:solidFill>
                  <a:schemeClr val="tx2"/>
                </a:solidFill>
              </a:rPr>
              <a:t>On</a:t>
            </a:r>
            <a:r>
              <a:rPr lang="en-US" b="1" dirty="0">
                <a:solidFill>
                  <a:schemeClr val="tx2"/>
                </a:solidFill>
              </a:rPr>
              <a:t> 1/20/21 </a:t>
            </a:r>
            <a:r>
              <a:rPr lang="en-US" dirty="0">
                <a:solidFill>
                  <a:schemeClr val="tx2"/>
                </a:solidFill>
              </a:rPr>
              <a:t>we performed a curettage of the </a:t>
            </a:r>
            <a:r>
              <a:rPr lang="en-US" dirty="0" err="1">
                <a:solidFill>
                  <a:schemeClr val="tx2"/>
                </a:solidFill>
              </a:rPr>
              <a:t>E</a:t>
            </a:r>
            <a:r>
              <a:rPr lang="en-US" dirty="0" err="1" smtClean="0">
                <a:solidFill>
                  <a:schemeClr val="tx2"/>
                </a:solidFill>
              </a:rPr>
              <a:t>nchondroma</a:t>
            </a:r>
            <a:r>
              <a:rPr lang="en-US" dirty="0">
                <a:solidFill>
                  <a:schemeClr val="tx2"/>
                </a:solidFill>
              </a:rPr>
              <a:t>, and then filled it in with humeral head </a:t>
            </a:r>
            <a:r>
              <a:rPr lang="en-US" dirty="0" err="1">
                <a:solidFill>
                  <a:schemeClr val="tx2"/>
                </a:solidFill>
              </a:rPr>
              <a:t>autograft</a:t>
            </a:r>
            <a:r>
              <a:rPr lang="en-US" dirty="0">
                <a:solidFill>
                  <a:schemeClr val="tx2"/>
                </a:solidFill>
              </a:rPr>
              <a:t> and cancellous bone </a:t>
            </a:r>
            <a:r>
              <a:rPr lang="en-US" dirty="0" smtClean="0">
                <a:solidFill>
                  <a:schemeClr val="tx2"/>
                </a:solidFill>
              </a:rPr>
              <a:t>allograft (</a:t>
            </a:r>
            <a:r>
              <a:rPr lang="en-US" dirty="0" err="1" smtClean="0">
                <a:solidFill>
                  <a:schemeClr val="tx2"/>
                </a:solidFill>
              </a:rPr>
              <a:t>Schiebel</a:t>
            </a:r>
            <a:r>
              <a:rPr lang="en-US" dirty="0" smtClean="0">
                <a:solidFill>
                  <a:schemeClr val="tx2"/>
                </a:solidFill>
              </a:rPr>
              <a:t> technique). </a:t>
            </a:r>
            <a:r>
              <a:rPr lang="en-US" dirty="0">
                <a:solidFill>
                  <a:schemeClr val="tx2"/>
                </a:solidFill>
              </a:rPr>
              <a:t>A medium cage screw and 43 x 16 eclipse head was placed on the humeral side. The glenoid was prepared with a medium vault lock glenoid cemented with antibiotics and cancellous bone allograft behind the central peg. subscapularis was repaired using 3 fiber tack DR and two 3.9 swivel locks for a double row </a:t>
            </a:r>
            <a:r>
              <a:rPr lang="en-US" dirty="0" err="1">
                <a:solidFill>
                  <a:schemeClr val="tx2"/>
                </a:solidFill>
              </a:rPr>
              <a:t>transosseous</a:t>
            </a:r>
            <a:r>
              <a:rPr lang="en-US" dirty="0">
                <a:solidFill>
                  <a:schemeClr val="tx2"/>
                </a:solidFill>
              </a:rPr>
              <a:t> equivalent subscapularis repair</a:t>
            </a:r>
          </a:p>
        </p:txBody>
      </p:sp>
      <p:pic>
        <p:nvPicPr>
          <p:cNvPr id="4" name="Picture 3"/>
          <p:cNvPicPr>
            <a:picLocks noChangeAspect="1"/>
          </p:cNvPicPr>
          <p:nvPr/>
        </p:nvPicPr>
        <p:blipFill rotWithShape="1">
          <a:blip r:embed="rId4"/>
          <a:srcRect l="17428" r="10982" b="20881"/>
          <a:stretch/>
        </p:blipFill>
        <p:spPr>
          <a:xfrm>
            <a:off x="3086100" y="1775460"/>
            <a:ext cx="2758440" cy="3710941"/>
          </a:xfrm>
          <a:prstGeom prst="rect">
            <a:avLst/>
          </a:prstGeom>
          <a:ln>
            <a:solidFill>
              <a:schemeClr val="tx2"/>
            </a:solidFill>
          </a:ln>
        </p:spPr>
      </p:pic>
      <p:sp>
        <p:nvSpPr>
          <p:cNvPr id="9" name="TextBox 8"/>
          <p:cNvSpPr txBox="1"/>
          <p:nvPr/>
        </p:nvSpPr>
        <p:spPr>
          <a:xfrm>
            <a:off x="3524017" y="5602264"/>
            <a:ext cx="1966121" cy="646331"/>
          </a:xfrm>
          <a:prstGeom prst="rect">
            <a:avLst/>
          </a:prstGeom>
          <a:solidFill>
            <a:schemeClr val="bg2"/>
          </a:solidFill>
          <a:ln>
            <a:solidFill>
              <a:schemeClr val="tx2"/>
            </a:solidFill>
          </a:ln>
        </p:spPr>
        <p:txBody>
          <a:bodyPr wrap="square" rtlCol="0">
            <a:spAutoFit/>
          </a:bodyPr>
          <a:lstStyle/>
          <a:p>
            <a:pPr algn="ctr"/>
            <a:r>
              <a:rPr lang="en-US" dirty="0" smtClean="0"/>
              <a:t>Immediate post-op PACU XR</a:t>
            </a:r>
            <a:endParaRPr lang="en-US" dirty="0"/>
          </a:p>
        </p:txBody>
      </p:sp>
    </p:spTree>
    <p:extLst>
      <p:ext uri="{BB962C8B-B14F-4D97-AF65-F5344CB8AC3E}">
        <p14:creationId xmlns:p14="http://schemas.microsoft.com/office/powerpoint/2010/main" val="178134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201"/>
            <a:ext cx="12158494" cy="1801187"/>
          </a:xfrm>
        </p:spPr>
        <p:txBody>
          <a:bodyPr/>
          <a:lstStyle/>
          <a:p>
            <a:r>
              <a:rPr lang="en-US" sz="2000" dirty="0" smtClean="0"/>
              <a:t>XRs from </a:t>
            </a:r>
            <a:r>
              <a:rPr lang="en-US" sz="2000" b="1" dirty="0" smtClean="0"/>
              <a:t>1/25/21</a:t>
            </a:r>
            <a:r>
              <a:rPr lang="en-US" sz="2000" dirty="0" smtClean="0"/>
              <a:t> show a small </a:t>
            </a:r>
            <a:r>
              <a:rPr lang="en-US" sz="2000" dirty="0" err="1" smtClean="0"/>
              <a:t>metaphyseal</a:t>
            </a:r>
            <a:r>
              <a:rPr lang="en-US" sz="2000" dirty="0" smtClean="0"/>
              <a:t> crack caused by the tumor removal. On</a:t>
            </a:r>
            <a:r>
              <a:rPr lang="en-US" sz="2000" b="1" dirty="0" smtClean="0"/>
              <a:t> 2/15/21 </a:t>
            </a:r>
            <a:r>
              <a:rPr lang="en-US" sz="2000" dirty="0" smtClean="0"/>
              <a:t>show an </a:t>
            </a:r>
            <a:r>
              <a:rPr lang="en-US" sz="2000" b="1" dirty="0" smtClean="0"/>
              <a:t>atraumatic</a:t>
            </a:r>
            <a:r>
              <a:rPr lang="en-US" sz="2000" dirty="0" smtClean="0"/>
              <a:t> catastrophic failure (patient still in sling with no report of falls)with complete disruption of the humeral component and loss of bone. There is significant </a:t>
            </a:r>
            <a:r>
              <a:rPr lang="en-US" sz="2000" dirty="0" err="1" smtClean="0"/>
              <a:t>metaphyseal</a:t>
            </a:r>
            <a:r>
              <a:rPr lang="en-US" sz="2000" dirty="0" smtClean="0"/>
              <a:t> bone loss. There is still </a:t>
            </a:r>
            <a:r>
              <a:rPr lang="en-US" sz="2000" dirty="0" err="1" smtClean="0"/>
              <a:t>enchondroma</a:t>
            </a:r>
            <a:r>
              <a:rPr lang="en-US" sz="2000" dirty="0" smtClean="0"/>
              <a:t> present in the </a:t>
            </a:r>
            <a:r>
              <a:rPr lang="en-US" sz="2000" dirty="0" err="1" smtClean="0"/>
              <a:t>metaphyseal</a:t>
            </a:r>
            <a:r>
              <a:rPr lang="en-US" sz="2000" dirty="0" smtClean="0"/>
              <a:t> region and Path has shown Chondrosarcoma variant. We proposed a removal of all the </a:t>
            </a:r>
            <a:r>
              <a:rPr lang="en-US" sz="2000" dirty="0" err="1" smtClean="0"/>
              <a:t>Enchondroma</a:t>
            </a:r>
            <a:r>
              <a:rPr lang="en-US" sz="2000" dirty="0" smtClean="0"/>
              <a:t>, Humeral and Glenoid implants followed by a long-stem reverse with the </a:t>
            </a:r>
            <a:r>
              <a:rPr lang="en-US" sz="2000" dirty="0" err="1" smtClean="0"/>
              <a:t>Exactech</a:t>
            </a:r>
            <a:r>
              <a:rPr lang="en-US" sz="2000" dirty="0" smtClean="0"/>
              <a:t> Equinox humeral reconstruction prosthesis. </a:t>
            </a:r>
            <a:br>
              <a:rPr lang="en-US" sz="2000" dirty="0" smtClean="0"/>
            </a:br>
            <a:endParaRPr lang="en-US" sz="2000" dirty="0"/>
          </a:p>
        </p:txBody>
      </p:sp>
      <p:pic>
        <p:nvPicPr>
          <p:cNvPr id="3" name="Picture 2"/>
          <p:cNvPicPr>
            <a:picLocks noChangeAspect="1"/>
          </p:cNvPicPr>
          <p:nvPr/>
        </p:nvPicPr>
        <p:blipFill>
          <a:blip r:embed="rId3"/>
          <a:stretch>
            <a:fillRect/>
          </a:stretch>
        </p:blipFill>
        <p:spPr>
          <a:xfrm>
            <a:off x="8503246" y="2249704"/>
            <a:ext cx="3655248" cy="4151195"/>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5252508" y="2249704"/>
            <a:ext cx="3191688" cy="4151195"/>
          </a:xfrm>
          <a:prstGeom prst="rect">
            <a:avLst/>
          </a:prstGeom>
          <a:ln>
            <a:solidFill>
              <a:schemeClr val="tx2"/>
            </a:solidFill>
          </a:ln>
        </p:spPr>
      </p:pic>
      <p:sp>
        <p:nvSpPr>
          <p:cNvPr id="5" name="TextBox 4"/>
          <p:cNvSpPr txBox="1"/>
          <p:nvPr/>
        </p:nvSpPr>
        <p:spPr>
          <a:xfrm>
            <a:off x="7625751" y="6087884"/>
            <a:ext cx="1785667" cy="646331"/>
          </a:xfrm>
          <a:prstGeom prst="rect">
            <a:avLst/>
          </a:prstGeom>
          <a:solidFill>
            <a:schemeClr val="bg2"/>
          </a:solidFill>
          <a:ln>
            <a:solidFill>
              <a:schemeClr val="tx2"/>
            </a:solidFill>
          </a:ln>
        </p:spPr>
        <p:txBody>
          <a:bodyPr wrap="square" rtlCol="0">
            <a:spAutoFit/>
          </a:bodyPr>
          <a:lstStyle/>
          <a:p>
            <a:pPr algn="ctr"/>
            <a:r>
              <a:rPr lang="en-US" dirty="0" smtClean="0"/>
              <a:t>3 weeks post-op</a:t>
            </a:r>
          </a:p>
          <a:p>
            <a:pPr algn="ctr"/>
            <a:r>
              <a:rPr lang="en-US" dirty="0" smtClean="0"/>
              <a:t>2/15/21</a:t>
            </a:r>
          </a:p>
        </p:txBody>
      </p:sp>
      <p:pic>
        <p:nvPicPr>
          <p:cNvPr id="6" name="Picture 5"/>
          <p:cNvPicPr>
            <a:picLocks noChangeAspect="1"/>
          </p:cNvPicPr>
          <p:nvPr/>
        </p:nvPicPr>
        <p:blipFill>
          <a:blip r:embed="rId5"/>
          <a:stretch>
            <a:fillRect/>
          </a:stretch>
        </p:blipFill>
        <p:spPr>
          <a:xfrm>
            <a:off x="37912" y="1648230"/>
            <a:ext cx="3375120" cy="3031400"/>
          </a:xfrm>
          <a:prstGeom prst="rect">
            <a:avLst/>
          </a:prstGeom>
          <a:ln>
            <a:solidFill>
              <a:schemeClr val="tx2"/>
            </a:solidFill>
          </a:ln>
        </p:spPr>
      </p:pic>
      <p:pic>
        <p:nvPicPr>
          <p:cNvPr id="7" name="Picture 6"/>
          <p:cNvPicPr>
            <a:picLocks noChangeAspect="1"/>
          </p:cNvPicPr>
          <p:nvPr/>
        </p:nvPicPr>
        <p:blipFill rotWithShape="1">
          <a:blip r:embed="rId6"/>
          <a:srcRect r="1850" b="21145"/>
          <a:stretch/>
        </p:blipFill>
        <p:spPr>
          <a:xfrm>
            <a:off x="1582419" y="4101496"/>
            <a:ext cx="3326588" cy="2756504"/>
          </a:xfrm>
          <a:prstGeom prst="rect">
            <a:avLst/>
          </a:prstGeom>
          <a:ln>
            <a:solidFill>
              <a:schemeClr val="tx2"/>
            </a:solidFill>
          </a:ln>
        </p:spPr>
      </p:pic>
      <p:sp>
        <p:nvSpPr>
          <p:cNvPr id="8" name="TextBox 7"/>
          <p:cNvSpPr txBox="1"/>
          <p:nvPr/>
        </p:nvSpPr>
        <p:spPr>
          <a:xfrm>
            <a:off x="119813" y="5072127"/>
            <a:ext cx="1699466" cy="923330"/>
          </a:xfrm>
          <a:prstGeom prst="rect">
            <a:avLst/>
          </a:prstGeom>
          <a:solidFill>
            <a:schemeClr val="bg2"/>
          </a:solidFill>
          <a:ln>
            <a:solidFill>
              <a:schemeClr val="tx2"/>
            </a:solidFill>
          </a:ln>
        </p:spPr>
        <p:txBody>
          <a:bodyPr wrap="square" rtlCol="0">
            <a:spAutoFit/>
          </a:bodyPr>
          <a:lstStyle/>
          <a:p>
            <a:pPr algn="ctr"/>
            <a:r>
              <a:rPr lang="en-US" dirty="0" smtClean="0"/>
              <a:t>5 Days post-op XR</a:t>
            </a:r>
          </a:p>
          <a:p>
            <a:pPr algn="ctr"/>
            <a:r>
              <a:rPr lang="en-US" dirty="0" smtClean="0"/>
              <a:t>1/25/21</a:t>
            </a:r>
            <a:endParaRPr lang="en-US" dirty="0"/>
          </a:p>
        </p:txBody>
      </p:sp>
      <p:cxnSp>
        <p:nvCxnSpPr>
          <p:cNvPr id="12" name="Straight Arrow Connector 11"/>
          <p:cNvCxnSpPr/>
          <p:nvPr/>
        </p:nvCxnSpPr>
        <p:spPr bwMode="auto">
          <a:xfrm>
            <a:off x="327660" y="2784593"/>
            <a:ext cx="198120" cy="441960"/>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cxnSp>
        <p:nvCxnSpPr>
          <p:cNvPr id="15" name="Straight Connector 14"/>
          <p:cNvCxnSpPr/>
          <p:nvPr/>
        </p:nvCxnSpPr>
        <p:spPr bwMode="auto">
          <a:xfrm flipH="1">
            <a:off x="5067818" y="1496611"/>
            <a:ext cx="8626" cy="5209770"/>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767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939"/>
            <a:ext cx="12232256" cy="1143000"/>
          </a:xfrm>
        </p:spPr>
        <p:txBody>
          <a:bodyPr/>
          <a:lstStyle/>
          <a:p>
            <a:r>
              <a:rPr lang="en-US" sz="2000" b="1" dirty="0" smtClean="0"/>
              <a:t>Op notes (2/17/21): </a:t>
            </a:r>
            <a:r>
              <a:rPr lang="en-US" sz="2000" dirty="0" smtClean="0"/>
              <a:t>UCONN orthopedic </a:t>
            </a:r>
            <a:r>
              <a:rPr lang="en-US" sz="2000" dirty="0"/>
              <a:t>oncologist, made a flat cut 1cm distal to the end of the </a:t>
            </a:r>
            <a:r>
              <a:rPr lang="en-US" sz="2000" dirty="0" err="1"/>
              <a:t>enchondroma</a:t>
            </a:r>
            <a:r>
              <a:rPr lang="en-US" sz="2000" dirty="0"/>
              <a:t>, which was planned preoperatively. </a:t>
            </a:r>
            <a:r>
              <a:rPr lang="en-US" sz="2000" dirty="0" smtClean="0"/>
              <a:t>The Arthrex all poly glenoid was removed and the small </a:t>
            </a:r>
            <a:r>
              <a:rPr lang="en-US" sz="2000" dirty="0" err="1" smtClean="0"/>
              <a:t>ExacTech</a:t>
            </a:r>
            <a:r>
              <a:rPr lang="en-US" sz="2000" dirty="0" smtClean="0"/>
              <a:t> </a:t>
            </a:r>
            <a:r>
              <a:rPr lang="en-US" sz="2000" dirty="0"/>
              <a:t>Equinox baseplate placed with Compression screws </a:t>
            </a:r>
            <a:r>
              <a:rPr lang="en-US" sz="2000" dirty="0" smtClean="0"/>
              <a:t>superior (30 </a:t>
            </a:r>
            <a:r>
              <a:rPr lang="en-US" sz="2000" dirty="0"/>
              <a:t>mm x 4.5 </a:t>
            </a:r>
            <a:r>
              <a:rPr lang="en-US" sz="2000" dirty="0" smtClean="0"/>
              <a:t>mm), </a:t>
            </a:r>
            <a:r>
              <a:rPr lang="en-US" sz="2000" dirty="0"/>
              <a:t>anteriorly </a:t>
            </a:r>
            <a:r>
              <a:rPr lang="en-US" sz="2000" dirty="0" smtClean="0"/>
              <a:t>(22 </a:t>
            </a:r>
            <a:r>
              <a:rPr lang="en-US" sz="2000" dirty="0"/>
              <a:t>mm x 4.5 </a:t>
            </a:r>
            <a:r>
              <a:rPr lang="en-US" sz="2000" dirty="0" smtClean="0"/>
              <a:t>mm), </a:t>
            </a:r>
            <a:r>
              <a:rPr lang="en-US" sz="2000" dirty="0"/>
              <a:t>posteriorly </a:t>
            </a:r>
            <a:r>
              <a:rPr lang="en-US" sz="2000" dirty="0" smtClean="0"/>
              <a:t>(26 </a:t>
            </a:r>
            <a:r>
              <a:rPr lang="en-US" sz="2000" dirty="0"/>
              <a:t>mm x 4.5 </a:t>
            </a:r>
            <a:r>
              <a:rPr lang="en-US" sz="2000" dirty="0" smtClean="0"/>
              <a:t>mm) </a:t>
            </a:r>
            <a:r>
              <a:rPr lang="en-US" sz="2000" dirty="0"/>
              <a:t>and inferiorly </a:t>
            </a:r>
            <a:r>
              <a:rPr lang="en-US" sz="2000" dirty="0" smtClean="0"/>
              <a:t>(18 </a:t>
            </a:r>
            <a:r>
              <a:rPr lang="en-US" sz="2000" dirty="0"/>
              <a:t>mm x 4.5 </a:t>
            </a:r>
            <a:r>
              <a:rPr lang="en-US" sz="2000" dirty="0" smtClean="0"/>
              <a:t>mm) </a:t>
            </a:r>
            <a:r>
              <a:rPr lang="en-US" sz="2000" dirty="0"/>
              <a:t>with locking caps </a:t>
            </a:r>
            <a:r>
              <a:rPr lang="en-US" sz="2000" dirty="0" smtClean="0"/>
              <a:t>over. The 40 standard </a:t>
            </a:r>
            <a:r>
              <a:rPr lang="en-US" sz="2000" dirty="0" err="1" smtClean="0"/>
              <a:t>glenoidsphere</a:t>
            </a:r>
            <a:r>
              <a:rPr lang="en-US" sz="2000" dirty="0" smtClean="0"/>
              <a:t> was </a:t>
            </a:r>
            <a:r>
              <a:rPr lang="en-US" sz="2000" dirty="0" err="1" smtClean="0"/>
              <a:t>pressfit</a:t>
            </a:r>
            <a:r>
              <a:rPr lang="en-US" sz="2000" dirty="0" smtClean="0"/>
              <a:t> with excellent fixation</a:t>
            </a:r>
            <a:endParaRPr lang="en-US" sz="2000" dirty="0"/>
          </a:p>
        </p:txBody>
      </p:sp>
      <p:sp>
        <p:nvSpPr>
          <p:cNvPr id="3" name="TextBox 2"/>
          <p:cNvSpPr txBox="1"/>
          <p:nvPr/>
        </p:nvSpPr>
        <p:spPr>
          <a:xfrm>
            <a:off x="4915715" y="2899657"/>
            <a:ext cx="6895380" cy="1754326"/>
          </a:xfrm>
          <a:prstGeom prst="rect">
            <a:avLst/>
          </a:prstGeom>
          <a:solidFill>
            <a:schemeClr val="bg2"/>
          </a:solidFill>
          <a:ln>
            <a:solidFill>
              <a:schemeClr val="tx2"/>
            </a:solidFill>
          </a:ln>
        </p:spPr>
        <p:txBody>
          <a:bodyPr wrap="square" rtlCol="0">
            <a:spAutoFit/>
          </a:bodyPr>
          <a:lstStyle/>
          <a:p>
            <a:pPr algn="ctr"/>
            <a:r>
              <a:rPr lang="en-US" dirty="0" smtClean="0"/>
              <a:t>An </a:t>
            </a:r>
            <a:r>
              <a:rPr lang="en-US" dirty="0"/>
              <a:t>18.5 Equinox humeral fixation ring, and a 6 x 80 cemented stem was impacted </a:t>
            </a:r>
            <a:r>
              <a:rPr lang="en-US" dirty="0" smtClean="0"/>
              <a:t>and cemented with </a:t>
            </a:r>
            <a:r>
              <a:rPr lang="en-US" dirty="0"/>
              <a:t>1 g of tobramycin and 1 g of </a:t>
            </a:r>
            <a:r>
              <a:rPr lang="en-US" dirty="0" smtClean="0"/>
              <a:t>vancomycin. </a:t>
            </a:r>
            <a:r>
              <a:rPr lang="en-US" dirty="0"/>
              <a:t> </a:t>
            </a:r>
            <a:r>
              <a:rPr lang="en-US" dirty="0" smtClean="0"/>
              <a:t>We implanted </a:t>
            </a:r>
            <a:r>
              <a:rPr lang="en-US" dirty="0"/>
              <a:t>a 25 mm middle </a:t>
            </a:r>
            <a:r>
              <a:rPr lang="en-US" dirty="0" smtClean="0"/>
              <a:t>segment, </a:t>
            </a:r>
            <a:r>
              <a:rPr lang="en-US" dirty="0"/>
              <a:t>a small proximal body Equinox humeral reconstruction </a:t>
            </a:r>
            <a:r>
              <a:rPr lang="en-US" dirty="0" smtClean="0"/>
              <a:t>prosthesis with </a:t>
            </a:r>
            <a:r>
              <a:rPr lang="en-US" dirty="0"/>
              <a:t>a +5 </a:t>
            </a:r>
            <a:r>
              <a:rPr lang="en-US" dirty="0" smtClean="0"/>
              <a:t> 40 standard humeral </a:t>
            </a:r>
            <a:r>
              <a:rPr lang="en-US" dirty="0"/>
              <a:t>adapter tray </a:t>
            </a:r>
            <a:r>
              <a:rPr lang="en-US" dirty="0" smtClean="0"/>
              <a:t>and a 40 +2.5 </a:t>
            </a:r>
            <a:r>
              <a:rPr lang="en-US" dirty="0"/>
              <a:t>humeral liner.  The </a:t>
            </a:r>
            <a:r>
              <a:rPr lang="en-US" dirty="0" smtClean="0"/>
              <a:t>humeral component </a:t>
            </a:r>
            <a:r>
              <a:rPr lang="en-US" dirty="0"/>
              <a:t>was placed in 40 degrees of retroversion.  </a:t>
            </a:r>
          </a:p>
        </p:txBody>
      </p:sp>
      <p:pic>
        <p:nvPicPr>
          <p:cNvPr id="4" name="Picture 3"/>
          <p:cNvPicPr>
            <a:picLocks noChangeAspect="1"/>
          </p:cNvPicPr>
          <p:nvPr/>
        </p:nvPicPr>
        <p:blipFill rotWithShape="1">
          <a:blip r:embed="rId2"/>
          <a:srcRect l="7701" t="1026" r="10548" b="3501"/>
          <a:stretch/>
        </p:blipFill>
        <p:spPr>
          <a:xfrm>
            <a:off x="529046" y="1880558"/>
            <a:ext cx="3965316" cy="4272048"/>
          </a:xfrm>
          <a:prstGeom prst="rect">
            <a:avLst/>
          </a:prstGeom>
          <a:ln>
            <a:solidFill>
              <a:schemeClr val="tx2"/>
            </a:solidFill>
          </a:ln>
        </p:spPr>
      </p:pic>
      <p:sp>
        <p:nvSpPr>
          <p:cNvPr id="5" name="TextBox 4"/>
          <p:cNvSpPr txBox="1"/>
          <p:nvPr/>
        </p:nvSpPr>
        <p:spPr>
          <a:xfrm>
            <a:off x="947427" y="6301208"/>
            <a:ext cx="3128554" cy="369332"/>
          </a:xfrm>
          <a:prstGeom prst="rect">
            <a:avLst/>
          </a:prstGeom>
          <a:solidFill>
            <a:schemeClr val="bg2"/>
          </a:solidFill>
          <a:ln>
            <a:solidFill>
              <a:schemeClr val="tx2"/>
            </a:solidFill>
          </a:ln>
        </p:spPr>
        <p:txBody>
          <a:bodyPr wrap="square" rtlCol="0">
            <a:spAutoFit/>
          </a:bodyPr>
          <a:lstStyle/>
          <a:p>
            <a:pPr algn="ctr"/>
            <a:r>
              <a:rPr lang="en-US" dirty="0" smtClean="0"/>
              <a:t>Immediate PACU post-op x-ray</a:t>
            </a:r>
            <a:endParaRPr lang="en-US" dirty="0"/>
          </a:p>
        </p:txBody>
      </p:sp>
    </p:spTree>
    <p:extLst>
      <p:ext uri="{BB962C8B-B14F-4D97-AF65-F5344CB8AC3E}">
        <p14:creationId xmlns:p14="http://schemas.microsoft.com/office/powerpoint/2010/main" val="2893134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89750"/>
            <a:ext cx="12403183" cy="1143000"/>
          </a:xfrm>
        </p:spPr>
        <p:txBody>
          <a:bodyPr/>
          <a:lstStyle/>
          <a:p>
            <a:r>
              <a:rPr lang="en-US" sz="2400" b="1" dirty="0" smtClean="0"/>
              <a:t>2/22/21</a:t>
            </a:r>
            <a:r>
              <a:rPr lang="en-US" sz="2400" dirty="0" smtClean="0"/>
              <a:t> Patient presented at clinic 5 days post-op with pain, x-rays showed dislocation of the prosthesis. She was sent to the ED where they successfully performed a difficult closed reduction </a:t>
            </a:r>
            <a:endParaRPr lang="en-US" sz="2400" dirty="0"/>
          </a:p>
        </p:txBody>
      </p:sp>
      <p:pic>
        <p:nvPicPr>
          <p:cNvPr id="3" name="Picture 2"/>
          <p:cNvPicPr>
            <a:picLocks noChangeAspect="1"/>
          </p:cNvPicPr>
          <p:nvPr/>
        </p:nvPicPr>
        <p:blipFill>
          <a:blip r:embed="rId2"/>
          <a:stretch>
            <a:fillRect/>
          </a:stretch>
        </p:blipFill>
        <p:spPr>
          <a:xfrm>
            <a:off x="224286" y="1106362"/>
            <a:ext cx="3083689" cy="3355013"/>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160166" y="4721212"/>
            <a:ext cx="3147810" cy="2088767"/>
          </a:xfrm>
          <a:prstGeom prst="rect">
            <a:avLst/>
          </a:prstGeom>
          <a:ln>
            <a:solidFill>
              <a:schemeClr val="tx2"/>
            </a:solidFill>
          </a:ln>
        </p:spPr>
      </p:pic>
      <p:pic>
        <p:nvPicPr>
          <p:cNvPr id="5" name="Picture 4"/>
          <p:cNvPicPr>
            <a:picLocks noChangeAspect="1"/>
          </p:cNvPicPr>
          <p:nvPr/>
        </p:nvPicPr>
        <p:blipFill>
          <a:blip r:embed="rId4"/>
          <a:stretch>
            <a:fillRect/>
          </a:stretch>
        </p:blipFill>
        <p:spPr>
          <a:xfrm>
            <a:off x="4674823" y="1192910"/>
            <a:ext cx="3393959" cy="3479354"/>
          </a:xfrm>
          <a:prstGeom prst="rect">
            <a:avLst/>
          </a:prstGeom>
          <a:ln>
            <a:solidFill>
              <a:schemeClr val="tx2"/>
            </a:solidFill>
          </a:ln>
        </p:spPr>
      </p:pic>
      <p:pic>
        <p:nvPicPr>
          <p:cNvPr id="6" name="Picture 5"/>
          <p:cNvPicPr>
            <a:picLocks noChangeAspect="1"/>
          </p:cNvPicPr>
          <p:nvPr/>
        </p:nvPicPr>
        <p:blipFill rotWithShape="1">
          <a:blip r:embed="rId5"/>
          <a:srcRect b="22131"/>
          <a:stretch/>
        </p:blipFill>
        <p:spPr>
          <a:xfrm>
            <a:off x="4648155" y="4769731"/>
            <a:ext cx="3393959" cy="2040248"/>
          </a:xfrm>
          <a:prstGeom prst="rect">
            <a:avLst/>
          </a:prstGeom>
          <a:ln>
            <a:solidFill>
              <a:schemeClr val="tx2"/>
            </a:solidFill>
          </a:ln>
        </p:spPr>
      </p:pic>
      <p:sp>
        <p:nvSpPr>
          <p:cNvPr id="8" name="TextBox 7"/>
          <p:cNvSpPr txBox="1"/>
          <p:nvPr/>
        </p:nvSpPr>
        <p:spPr>
          <a:xfrm>
            <a:off x="413570" y="4308975"/>
            <a:ext cx="2631861" cy="646331"/>
          </a:xfrm>
          <a:prstGeom prst="rect">
            <a:avLst/>
          </a:prstGeom>
          <a:solidFill>
            <a:schemeClr val="bg2"/>
          </a:solidFill>
          <a:ln>
            <a:solidFill>
              <a:schemeClr val="tx2"/>
            </a:solidFill>
          </a:ln>
        </p:spPr>
        <p:txBody>
          <a:bodyPr wrap="square" rtlCol="0">
            <a:spAutoFit/>
          </a:bodyPr>
          <a:lstStyle/>
          <a:p>
            <a:pPr algn="ctr"/>
            <a:r>
              <a:rPr lang="en-US" dirty="0" smtClean="0"/>
              <a:t>5-days post-op in clinic</a:t>
            </a:r>
          </a:p>
          <a:p>
            <a:pPr algn="ctr"/>
            <a:r>
              <a:rPr lang="en-US" dirty="0" smtClean="0"/>
              <a:t>2/22/21</a:t>
            </a:r>
            <a:endParaRPr lang="en-US" dirty="0"/>
          </a:p>
        </p:txBody>
      </p:sp>
      <p:sp>
        <p:nvSpPr>
          <p:cNvPr id="9" name="TextBox 8"/>
          <p:cNvSpPr txBox="1"/>
          <p:nvPr/>
        </p:nvSpPr>
        <p:spPr>
          <a:xfrm>
            <a:off x="3384649" y="2634447"/>
            <a:ext cx="930732" cy="523220"/>
          </a:xfrm>
          <a:prstGeom prst="rect">
            <a:avLst/>
          </a:prstGeom>
          <a:solidFill>
            <a:schemeClr val="bg2"/>
          </a:solidFill>
          <a:ln>
            <a:solidFill>
              <a:schemeClr val="tx2"/>
            </a:solidFill>
          </a:ln>
        </p:spPr>
        <p:txBody>
          <a:bodyPr wrap="square" rtlCol="0">
            <a:spAutoFit/>
          </a:bodyPr>
          <a:lstStyle/>
          <a:p>
            <a:pPr algn="ctr"/>
            <a:r>
              <a:rPr lang="en-US" sz="1400" dirty="0" smtClean="0"/>
              <a:t>Closed Reduction</a:t>
            </a:r>
            <a:endParaRPr lang="en-US" sz="1400" dirty="0"/>
          </a:p>
        </p:txBody>
      </p:sp>
      <p:cxnSp>
        <p:nvCxnSpPr>
          <p:cNvPr id="14" name="Straight Arrow Connector 13"/>
          <p:cNvCxnSpPr/>
          <p:nvPr/>
        </p:nvCxnSpPr>
        <p:spPr bwMode="auto">
          <a:xfrm flipV="1">
            <a:off x="3438840" y="3464432"/>
            <a:ext cx="822351" cy="3387"/>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pic>
        <p:nvPicPr>
          <p:cNvPr id="10" name="Picture 9"/>
          <p:cNvPicPr>
            <a:picLocks noChangeAspect="1"/>
          </p:cNvPicPr>
          <p:nvPr/>
        </p:nvPicPr>
        <p:blipFill>
          <a:blip r:embed="rId6"/>
          <a:stretch>
            <a:fillRect/>
          </a:stretch>
        </p:blipFill>
        <p:spPr>
          <a:xfrm>
            <a:off x="8428225" y="2373549"/>
            <a:ext cx="1803146" cy="3615965"/>
          </a:xfrm>
          <a:prstGeom prst="rect">
            <a:avLst/>
          </a:prstGeom>
          <a:ln>
            <a:solidFill>
              <a:schemeClr val="tx2"/>
            </a:solidFill>
          </a:ln>
        </p:spPr>
      </p:pic>
      <p:pic>
        <p:nvPicPr>
          <p:cNvPr id="11" name="Picture 10"/>
          <p:cNvPicPr>
            <a:picLocks noChangeAspect="1"/>
          </p:cNvPicPr>
          <p:nvPr/>
        </p:nvPicPr>
        <p:blipFill>
          <a:blip r:embed="rId7"/>
          <a:stretch>
            <a:fillRect/>
          </a:stretch>
        </p:blipFill>
        <p:spPr>
          <a:xfrm>
            <a:off x="10324076" y="2373548"/>
            <a:ext cx="1769443" cy="3615965"/>
          </a:xfrm>
          <a:prstGeom prst="rect">
            <a:avLst/>
          </a:prstGeom>
          <a:ln>
            <a:solidFill>
              <a:schemeClr val="tx2"/>
            </a:solidFill>
          </a:ln>
        </p:spPr>
      </p:pic>
      <p:sp>
        <p:nvSpPr>
          <p:cNvPr id="13" name="TextBox 12"/>
          <p:cNvSpPr txBox="1"/>
          <p:nvPr/>
        </p:nvSpPr>
        <p:spPr>
          <a:xfrm>
            <a:off x="6041495" y="4031976"/>
            <a:ext cx="2518167" cy="923330"/>
          </a:xfrm>
          <a:prstGeom prst="rect">
            <a:avLst/>
          </a:prstGeom>
          <a:solidFill>
            <a:schemeClr val="bg2"/>
          </a:solidFill>
          <a:ln>
            <a:solidFill>
              <a:schemeClr val="tx2"/>
            </a:solidFill>
          </a:ln>
        </p:spPr>
        <p:txBody>
          <a:bodyPr wrap="square" rtlCol="0">
            <a:spAutoFit/>
          </a:bodyPr>
          <a:lstStyle/>
          <a:p>
            <a:pPr algn="ctr"/>
            <a:r>
              <a:rPr lang="en-US" dirty="0" smtClean="0"/>
              <a:t>After Closed Reduction in ED</a:t>
            </a:r>
          </a:p>
          <a:p>
            <a:pPr algn="ctr"/>
            <a:r>
              <a:rPr lang="en-US" dirty="0" smtClean="0"/>
              <a:t>2/22/21</a:t>
            </a:r>
            <a:endParaRPr lang="en-US" dirty="0"/>
          </a:p>
        </p:txBody>
      </p:sp>
    </p:spTree>
    <p:extLst>
      <p:ext uri="{BB962C8B-B14F-4D97-AF65-F5344CB8AC3E}">
        <p14:creationId xmlns:p14="http://schemas.microsoft.com/office/powerpoint/2010/main" val="214555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90" y="315206"/>
            <a:ext cx="11628407" cy="1143000"/>
          </a:xfrm>
        </p:spPr>
        <p:txBody>
          <a:bodyPr/>
          <a:lstStyle/>
          <a:p>
            <a:r>
              <a:rPr lang="en-US" sz="2800" b="1" dirty="0" smtClean="0"/>
              <a:t>3/1/21 (10 days after closed reduction in ED)</a:t>
            </a:r>
            <a:r>
              <a:rPr lang="en-US" sz="2800" dirty="0" smtClean="0"/>
              <a:t> </a:t>
            </a:r>
            <a:r>
              <a:rPr lang="en-US" sz="2800" dirty="0"/>
              <a:t>Patient </a:t>
            </a:r>
            <a:r>
              <a:rPr lang="en-US" sz="2800" dirty="0" smtClean="0"/>
              <a:t>re-dislocated shoulder (atraumatic, in the sling, no trauma and very little pain) and was consented for revision surgery to increase the lateralization of the </a:t>
            </a:r>
            <a:r>
              <a:rPr lang="en-US" sz="2800" dirty="0" err="1" smtClean="0"/>
              <a:t>glenosphere</a:t>
            </a:r>
            <a:r>
              <a:rPr lang="en-US" sz="2800" dirty="0" smtClean="0"/>
              <a:t> and add a constrained liner</a:t>
            </a:r>
            <a:endParaRPr lang="en-US" sz="2800" dirty="0"/>
          </a:p>
        </p:txBody>
      </p:sp>
      <p:pic>
        <p:nvPicPr>
          <p:cNvPr id="3" name="Picture 2"/>
          <p:cNvPicPr>
            <a:picLocks noChangeAspect="1"/>
          </p:cNvPicPr>
          <p:nvPr/>
        </p:nvPicPr>
        <p:blipFill rotWithShape="1">
          <a:blip r:embed="rId2"/>
          <a:srcRect l="8779" t="9039"/>
          <a:stretch/>
        </p:blipFill>
        <p:spPr>
          <a:xfrm>
            <a:off x="7126742" y="1762224"/>
            <a:ext cx="4924925" cy="4937411"/>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254575" y="1930400"/>
            <a:ext cx="4682141" cy="4840356"/>
          </a:xfrm>
          <a:prstGeom prst="rect">
            <a:avLst/>
          </a:prstGeom>
          <a:ln>
            <a:solidFill>
              <a:schemeClr val="tx2"/>
            </a:solidFill>
          </a:ln>
        </p:spPr>
      </p:pic>
      <p:sp>
        <p:nvSpPr>
          <p:cNvPr id="5" name="TextBox 4"/>
          <p:cNvSpPr txBox="1"/>
          <p:nvPr/>
        </p:nvSpPr>
        <p:spPr>
          <a:xfrm>
            <a:off x="4608575" y="5618084"/>
            <a:ext cx="2518167" cy="923330"/>
          </a:xfrm>
          <a:prstGeom prst="rect">
            <a:avLst/>
          </a:prstGeom>
          <a:solidFill>
            <a:schemeClr val="bg2"/>
          </a:solidFill>
          <a:ln>
            <a:solidFill>
              <a:schemeClr val="tx2"/>
            </a:solidFill>
          </a:ln>
        </p:spPr>
        <p:txBody>
          <a:bodyPr wrap="square" rtlCol="0">
            <a:spAutoFit/>
          </a:bodyPr>
          <a:lstStyle/>
          <a:p>
            <a:pPr algn="ctr"/>
            <a:r>
              <a:rPr lang="en-US" dirty="0" smtClean="0"/>
              <a:t>10 days post closed reduction</a:t>
            </a:r>
          </a:p>
          <a:p>
            <a:pPr algn="ctr"/>
            <a:r>
              <a:rPr lang="en-US" dirty="0" smtClean="0"/>
              <a:t>3/1/21</a:t>
            </a:r>
            <a:endParaRPr lang="en-US" dirty="0"/>
          </a:p>
        </p:txBody>
      </p:sp>
    </p:spTree>
    <p:extLst>
      <p:ext uri="{BB962C8B-B14F-4D97-AF65-F5344CB8AC3E}">
        <p14:creationId xmlns:p14="http://schemas.microsoft.com/office/powerpoint/2010/main" val="967572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609600"/>
            <a:ext cx="11913326" cy="1143000"/>
          </a:xfrm>
        </p:spPr>
        <p:txBody>
          <a:bodyPr/>
          <a:lstStyle/>
          <a:p>
            <a:r>
              <a:rPr lang="en-US" sz="2400" b="1" dirty="0" smtClean="0"/>
              <a:t>3/4/21</a:t>
            </a:r>
            <a:r>
              <a:rPr lang="en-US" sz="2400" dirty="0" smtClean="0"/>
              <a:t> patient underwent revision surgery: the implant was easily reduced in abduction and internal rotation, and no frank pus or necrosis was observable during the initial  dissection. The </a:t>
            </a:r>
            <a:r>
              <a:rPr lang="en-US" sz="2400" dirty="0" err="1" smtClean="0"/>
              <a:t>glenosphere</a:t>
            </a:r>
            <a:r>
              <a:rPr lang="en-US" sz="2400" dirty="0" smtClean="0"/>
              <a:t> was removed add a 40 +4 lateralized </a:t>
            </a:r>
            <a:r>
              <a:rPr lang="en-US" sz="2400" dirty="0" err="1" smtClean="0"/>
              <a:t>glenosphere</a:t>
            </a:r>
            <a:r>
              <a:rPr lang="en-US" sz="2400" dirty="0"/>
              <a:t> </a:t>
            </a:r>
            <a:r>
              <a:rPr lang="en-US" sz="2400" dirty="0" smtClean="0"/>
              <a:t>(we could not go up in size due to the small baseplate). We also added a constrained +2.5 liner. This was very hard to reduce, and when reduced it could not re-dislocate with any type of movement </a:t>
            </a:r>
            <a:endParaRPr lang="en-US" sz="2400" dirty="0"/>
          </a:p>
        </p:txBody>
      </p:sp>
      <p:pic>
        <p:nvPicPr>
          <p:cNvPr id="5" name="Picture 4"/>
          <p:cNvPicPr>
            <a:picLocks noChangeAspect="1"/>
          </p:cNvPicPr>
          <p:nvPr/>
        </p:nvPicPr>
        <p:blipFill>
          <a:blip r:embed="rId2"/>
          <a:stretch>
            <a:fillRect/>
          </a:stretch>
        </p:blipFill>
        <p:spPr>
          <a:xfrm>
            <a:off x="3784155" y="2485289"/>
            <a:ext cx="4057257" cy="3849952"/>
          </a:xfrm>
          <a:prstGeom prst="rect">
            <a:avLst/>
          </a:prstGeom>
          <a:ln>
            <a:solidFill>
              <a:schemeClr val="tx2"/>
            </a:solidFill>
          </a:ln>
        </p:spPr>
      </p:pic>
      <p:pic>
        <p:nvPicPr>
          <p:cNvPr id="6" name="Picture 5"/>
          <p:cNvPicPr>
            <a:picLocks noChangeAspect="1"/>
          </p:cNvPicPr>
          <p:nvPr/>
        </p:nvPicPr>
        <p:blipFill rotWithShape="1">
          <a:blip r:embed="rId3"/>
          <a:srcRect l="4807" t="3170" r="9560" b="4299"/>
          <a:stretch/>
        </p:blipFill>
        <p:spPr>
          <a:xfrm>
            <a:off x="7915523" y="2485289"/>
            <a:ext cx="4276477" cy="3849952"/>
          </a:xfrm>
          <a:prstGeom prst="rect">
            <a:avLst/>
          </a:prstGeom>
          <a:ln>
            <a:solidFill>
              <a:schemeClr val="tx2"/>
            </a:solidFill>
          </a:ln>
        </p:spPr>
      </p:pic>
      <p:sp>
        <p:nvSpPr>
          <p:cNvPr id="7" name="TextBox 6"/>
          <p:cNvSpPr txBox="1"/>
          <p:nvPr/>
        </p:nvSpPr>
        <p:spPr>
          <a:xfrm>
            <a:off x="6646779" y="5947320"/>
            <a:ext cx="1966121" cy="646331"/>
          </a:xfrm>
          <a:prstGeom prst="rect">
            <a:avLst/>
          </a:prstGeom>
          <a:solidFill>
            <a:schemeClr val="bg2"/>
          </a:solidFill>
          <a:ln>
            <a:solidFill>
              <a:schemeClr val="tx2"/>
            </a:solidFill>
          </a:ln>
        </p:spPr>
        <p:txBody>
          <a:bodyPr wrap="square" rtlCol="0">
            <a:spAutoFit/>
          </a:bodyPr>
          <a:lstStyle/>
          <a:p>
            <a:pPr algn="ctr"/>
            <a:r>
              <a:rPr lang="en-US" dirty="0" smtClean="0"/>
              <a:t>Immediate post-op PACU XR</a:t>
            </a:r>
            <a:endParaRPr lang="en-US" dirty="0"/>
          </a:p>
        </p:txBody>
      </p:sp>
    </p:spTree>
    <p:extLst>
      <p:ext uri="{BB962C8B-B14F-4D97-AF65-F5344CB8AC3E}">
        <p14:creationId xmlns:p14="http://schemas.microsoft.com/office/powerpoint/2010/main" val="149415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9" y="212785"/>
            <a:ext cx="12033735" cy="1143000"/>
          </a:xfrm>
        </p:spPr>
        <p:txBody>
          <a:bodyPr/>
          <a:lstStyle/>
          <a:p>
            <a:r>
              <a:rPr lang="en-US" sz="2800" b="1" dirty="0" smtClean="0"/>
              <a:t>3/11/21, </a:t>
            </a:r>
            <a:r>
              <a:rPr lang="en-US" sz="2800" dirty="0" smtClean="0"/>
              <a:t>1 week post-op, patients implant is located and patient feels much better</a:t>
            </a:r>
            <a:endParaRPr lang="en-US" sz="2800" b="1" dirty="0"/>
          </a:p>
        </p:txBody>
      </p:sp>
      <p:pic>
        <p:nvPicPr>
          <p:cNvPr id="3" name="Picture 2"/>
          <p:cNvPicPr>
            <a:picLocks noChangeAspect="1"/>
          </p:cNvPicPr>
          <p:nvPr/>
        </p:nvPicPr>
        <p:blipFill>
          <a:blip r:embed="rId2"/>
          <a:stretch>
            <a:fillRect/>
          </a:stretch>
        </p:blipFill>
        <p:spPr>
          <a:xfrm>
            <a:off x="5795752" y="2030966"/>
            <a:ext cx="6104149" cy="4052719"/>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809745" y="1994474"/>
            <a:ext cx="3986542" cy="4089211"/>
          </a:xfrm>
          <a:prstGeom prst="rect">
            <a:avLst/>
          </a:prstGeom>
          <a:ln>
            <a:solidFill>
              <a:schemeClr val="tx2"/>
            </a:solidFill>
          </a:ln>
        </p:spPr>
      </p:pic>
      <p:sp>
        <p:nvSpPr>
          <p:cNvPr id="5" name="TextBox 4"/>
          <p:cNvSpPr txBox="1"/>
          <p:nvPr/>
        </p:nvSpPr>
        <p:spPr>
          <a:xfrm>
            <a:off x="4148456" y="5880731"/>
            <a:ext cx="1966121" cy="646331"/>
          </a:xfrm>
          <a:prstGeom prst="rect">
            <a:avLst/>
          </a:prstGeom>
          <a:solidFill>
            <a:schemeClr val="bg2"/>
          </a:solidFill>
          <a:ln>
            <a:solidFill>
              <a:schemeClr val="tx2"/>
            </a:solidFill>
          </a:ln>
        </p:spPr>
        <p:txBody>
          <a:bodyPr wrap="square" rtlCol="0">
            <a:spAutoFit/>
          </a:bodyPr>
          <a:lstStyle/>
          <a:p>
            <a:pPr algn="ctr"/>
            <a:r>
              <a:rPr lang="en-US" dirty="0" smtClean="0"/>
              <a:t>1 week Post-op</a:t>
            </a:r>
          </a:p>
          <a:p>
            <a:pPr algn="ctr"/>
            <a:r>
              <a:rPr lang="en-US" dirty="0" smtClean="0"/>
              <a:t>3/11/21</a:t>
            </a:r>
            <a:endParaRPr lang="en-US" dirty="0"/>
          </a:p>
        </p:txBody>
      </p:sp>
    </p:spTree>
    <p:extLst>
      <p:ext uri="{BB962C8B-B14F-4D97-AF65-F5344CB8AC3E}">
        <p14:creationId xmlns:p14="http://schemas.microsoft.com/office/powerpoint/2010/main" val="419089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zzocca">
  <a:themeElements>
    <a:clrScheme name="">
      <a:dk1>
        <a:srgbClr val="000000"/>
      </a:dk1>
      <a:lt1>
        <a:srgbClr val="FFFFFF"/>
      </a:lt1>
      <a:dk2>
        <a:srgbClr val="000066"/>
      </a:dk2>
      <a:lt2>
        <a:srgbClr val="FFCC00"/>
      </a:lt2>
      <a:accent1>
        <a:srgbClr val="FF0000"/>
      </a:accent1>
      <a:accent2>
        <a:srgbClr val="3333CC"/>
      </a:accent2>
      <a:accent3>
        <a:srgbClr val="AAAAB8"/>
      </a:accent3>
      <a:accent4>
        <a:srgbClr val="DADADA"/>
      </a:accent4>
      <a:accent5>
        <a:srgbClr val="FFAAA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zzocca" id="{5190ED69-B077-45BF-9D63-0FC0A8962229}" vid="{CA67B3A5-E797-43F5-9F7F-09E12F728C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28</TotalTime>
  <Words>826</Words>
  <Application>Microsoft Office PowerPoint</Application>
  <PresentationFormat>Widescreen</PresentationFormat>
  <Paragraphs>39</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Times New Roman</vt:lpstr>
      <vt:lpstr>Mazzocca</vt:lpstr>
      <vt:lpstr>52yo LHD female with right-sided spastic hemiplegic cerebral palsy and large enchondroma</vt:lpstr>
      <vt:lpstr>After two glenohumeral injections failed to relieve her pain, she underwent an extensive arthroscopic debridement and capsular release (10/22/19). Tissue was sent for culture. Cultures came back negative no acid-fast bacilli, no aerobic organisms, no fungal organisms, Gram stain negative and C acnes negative after being held for 21 days. VIP Plan and Pre-op CT for Eclipse TSA with humeral head Autograft  </vt:lpstr>
      <vt:lpstr>From 10/22/19 to 1/20/21 she tried PT after the debridement but could not complete it because of the pain. Meloxicam, naproxen and voltaren cream have all failed to change her state whatsoever. </vt:lpstr>
      <vt:lpstr>XRs from 1/25/21 show a small metaphyseal crack caused by the tumor removal. On 2/15/21 show an atraumatic catastrophic failure (patient still in sling with no report of falls)with complete disruption of the humeral component and loss of bone. There is significant metaphyseal bone loss. There is still enchondroma present in the metaphyseal region and Path has shown Chondrosarcoma variant. We proposed a removal of all the Enchondroma, Humeral and Glenoid implants followed by a long-stem reverse with the Exactech Equinox humeral reconstruction prosthesis.  </vt:lpstr>
      <vt:lpstr>Op notes (2/17/21): UCONN orthopedic oncologist, made a flat cut 1cm distal to the end of the enchondroma, which was planned preoperatively. The Arthrex all poly glenoid was removed and the small ExacTech Equinox baseplate placed with Compression screws superior (30 mm x 4.5 mm), anteriorly (22 mm x 4.5 mm), posteriorly (26 mm x 4.5 mm) and inferiorly (18 mm x 4.5 mm) with locking caps over. The 40 standard glenoidsphere was pressfit with excellent fixation</vt:lpstr>
      <vt:lpstr>2/22/21 Patient presented at clinic 5 days post-op with pain, x-rays showed dislocation of the prosthesis. She was sent to the ED where they successfully performed a difficult closed reduction </vt:lpstr>
      <vt:lpstr>3/1/21 (10 days after closed reduction in ED) Patient re-dislocated shoulder (atraumatic, in the sling, no trauma and very little pain) and was consented for revision surgery to increase the lateralization of the glenosphere and add a constrained liner</vt:lpstr>
      <vt:lpstr>3/4/21 patient underwent revision surgery: the implant was easily reduced in abduction and internal rotation, and no frank pus or necrosis was observable during the initial  dissection. The glenosphere was removed add a 40 +4 lateralized glenosphere (we could not go up in size due to the small baseplate). We also added a constrained +2.5 liner. This was very hard to reduce, and when reduced it could not re-dislocate with any type of movement </vt:lpstr>
      <vt:lpstr>3/11/21, 1 week post-op, patients implant is located and patient feels much better</vt:lpstr>
      <vt:lpstr>3/25/21 Radiographs show anterior dislocated humeral replacement. The patient was still in the sling with no arm movement.  Pain was well controlled. Patient's lab work including C acnes (3-24-21) is negative for any bacterial growth, aerobic, anaerobic, acid-fast bacilli, or fungus.  She politely declined closed reduction and is very sad and disappointed.  Question 1.  What am I missing  2. Movement Disorder? 3.Mechanically plan would be to increase retroversion of humeral component but everything mechanical has failed.  Do not want to change baseplate as that would be third implant in less than 6 months</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52yo LHD female with right-sided spastic hemiplegic cerebral palsy and large enchondroma</dc:title>
  <dc:creator>Uyeki,Colin</dc:creator>
  <cp:lastModifiedBy>Uyeki,Colin</cp:lastModifiedBy>
  <cp:revision>4</cp:revision>
  <dcterms:created xsi:type="dcterms:W3CDTF">2021-03-30T12:36:50Z</dcterms:created>
  <dcterms:modified xsi:type="dcterms:W3CDTF">2021-03-30T13:05:19Z</dcterms:modified>
</cp:coreProperties>
</file>