
<file path=[Content_Types].xml><?xml version="1.0" encoding="utf-8"?>
<Types xmlns="http://schemas.openxmlformats.org/package/2006/content-types"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1"/>
  </p:notesMasterIdLst>
  <p:sldIdLst>
    <p:sldId id="363" r:id="rId2"/>
    <p:sldId id="257" r:id="rId3"/>
    <p:sldId id="371" r:id="rId4"/>
    <p:sldId id="259" r:id="rId5"/>
    <p:sldId id="369" r:id="rId6"/>
    <p:sldId id="373" r:id="rId7"/>
    <p:sldId id="368" r:id="rId8"/>
    <p:sldId id="372" r:id="rId9"/>
    <p:sldId id="276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A56FFA-DD02-446D-82F1-7A3B0B540961}" v="46" dt="2020-09-12T15:10:08.3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8"/>
  </p:normalViewPr>
  <p:slideViewPr>
    <p:cSldViewPr snapToGrid="0">
      <p:cViewPr varScale="1">
        <p:scale>
          <a:sx n="148" d="100"/>
          <a:sy n="148" d="100"/>
        </p:scale>
        <p:origin x="60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92ea314874_1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g92ea314874_1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92ea314874_1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g92ea314874_1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92ea314874_1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g92ea314874_1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4963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92ea314874_1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92ea314874_1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DBA35-5A04-5141-987A-8165596606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964903-FFEB-AA4B-B1EF-036BC5E8C0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Codman Shoulder Society</a:t>
            </a:r>
          </a:p>
        </p:txBody>
      </p:sp>
    </p:spTree>
    <p:extLst>
      <p:ext uri="{BB962C8B-B14F-4D97-AF65-F5344CB8AC3E}">
        <p14:creationId xmlns:p14="http://schemas.microsoft.com/office/powerpoint/2010/main" val="361722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/>
        </p:nvSpPr>
        <p:spPr>
          <a:xfrm>
            <a:off x="98250" y="503375"/>
            <a:ext cx="8947500" cy="45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CC</a:t>
            </a: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 Right Shoulder Pain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HPI</a:t>
            </a:r>
            <a:r>
              <a:rPr lang="en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 </a:t>
            </a:r>
            <a:endParaRPr dirty="0"/>
          </a:p>
          <a:p>
            <a:r>
              <a:rPr lang="en-US" dirty="0"/>
              <a:t>In 11/2018, a 69M RHD underwent a Right Reverse Total Shoulder Replacement for rotator cuff arthropathy by an outside provider. Of note, he also underwent a vascular bypass on the same extremity due to a suspected blood clot on POD#1. He was doing better until he noticed progressive pain (6-7/10 and SSV 5%) and intermittent locking of the joint. He denied any trauma or injury. An XR in 11/2019 showed a dislocated </a:t>
            </a:r>
            <a:r>
              <a:rPr lang="en-US" dirty="0" err="1"/>
              <a:t>glenosphere</a:t>
            </a:r>
            <a:r>
              <a:rPr lang="en-US" dirty="0"/>
              <a:t>, and then he was referred to Dr. Warner. </a:t>
            </a:r>
          </a:p>
          <a:p>
            <a:endParaRPr lang="en-US" dirty="0"/>
          </a:p>
          <a:p>
            <a:r>
              <a:rPr lang="en-US" dirty="0"/>
              <a:t>His </a:t>
            </a:r>
            <a:r>
              <a:rPr lang="en-US" dirty="0" err="1"/>
              <a:t>Pex</a:t>
            </a:r>
            <a:r>
              <a:rPr lang="en-US" dirty="0"/>
              <a:t> showed marked weakness of flexion with Active Flexion = 40 deg  and he had passive ER to 30 deg with lag sign of 30 deg.</a:t>
            </a:r>
          </a:p>
          <a:p>
            <a:r>
              <a:rPr lang="en-US" dirty="0"/>
              <a:t>Our workup concluded a right shoulder failed reverse prosthesis from prior surgery with associated prior vascular injury and dislocated </a:t>
            </a:r>
            <a:r>
              <a:rPr lang="en-US" dirty="0" err="1"/>
              <a:t>glenosphere</a:t>
            </a:r>
            <a:r>
              <a:rPr lang="en-US" dirty="0"/>
              <a:t>. CT also showed a superiorly inclined position baseplate. EMG showed axillary nerve dysfunction which was manifested in deltoid atrophy and weakness. Previous surgeon did a trans-deltoid approach. and the vascular surgeon did an axillary artery bypass. </a:t>
            </a:r>
          </a:p>
          <a:p>
            <a:endParaRPr lang="en-U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PMH: </a:t>
            </a:r>
            <a:r>
              <a:rPr lang="en-US" sz="14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PSH: </a:t>
            </a:r>
            <a:r>
              <a:rPr lang="en-US" dirty="0"/>
              <a:t>L Shoulder RCR, R THR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SH: </a:t>
            </a:r>
            <a:r>
              <a:rPr lang="en-US" dirty="0"/>
              <a:t>Denies Tobacco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Occupation</a:t>
            </a:r>
            <a:r>
              <a:rPr lang="en-US" dirty="0"/>
              <a:t>: Retired, Corporate Sales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5"/>
          <p:cNvSpPr txBox="1"/>
          <p:nvPr/>
        </p:nvSpPr>
        <p:spPr>
          <a:xfrm>
            <a:off x="3260250" y="32400"/>
            <a:ext cx="2623500" cy="5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" sz="2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History</a:t>
            </a:r>
            <a:endParaRPr sz="26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17BF2-5DA9-FE4B-8B27-3C5381E8F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Post-operative XR from Initial Surgery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DB2544-60CE-334A-8A3C-6847F9A59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9927"/>
            <a:ext cx="9144000" cy="40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41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/>
        </p:nvSpPr>
        <p:spPr>
          <a:xfrm>
            <a:off x="115912" y="0"/>
            <a:ext cx="7023797" cy="5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" sz="2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XR Upon Initial Presentation to Dr. Warner</a:t>
            </a:r>
            <a:endParaRPr sz="28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1A808A-4B6D-7A4B-A59C-6DFB685B6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6"/>
            <a:ext cx="9144000" cy="38212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9;p17">
            <a:extLst>
              <a:ext uri="{FF2B5EF4-FFF2-40B4-BE49-F238E27FC236}">
                <a16:creationId xmlns:a16="http://schemas.microsoft.com/office/drawing/2014/main" id="{8CA5A500-9333-6D4D-8CF3-2E777BB4D90B}"/>
              </a:ext>
            </a:extLst>
          </p:cNvPr>
          <p:cNvSpPr txBox="1"/>
          <p:nvPr/>
        </p:nvSpPr>
        <p:spPr>
          <a:xfrm>
            <a:off x="0" y="282413"/>
            <a:ext cx="3916727" cy="5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" sz="24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CT – Right Shoulder</a:t>
            </a:r>
            <a:endParaRPr sz="24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73FFF2-B9FF-5C49-B312-FDE9A3611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0825"/>
            <a:ext cx="9144000" cy="27418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D9412C5-3A97-6246-A0FD-A5F2D17BA101}"/>
              </a:ext>
            </a:extLst>
          </p:cNvPr>
          <p:cNvSpPr/>
          <p:nvPr/>
        </p:nvSpPr>
        <p:spPr>
          <a:xfrm>
            <a:off x="2110509" y="4091099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CT scan demonstrates that the </a:t>
            </a:r>
            <a:r>
              <a:rPr lang="en-US" dirty="0" err="1"/>
              <a:t>glenosphere</a:t>
            </a:r>
            <a:r>
              <a:rPr lang="en-US" dirty="0"/>
              <a:t> was displaced upward from the baseplate and the baseplate itself was not united to the bone and has been placed in a superiorly inclined position</a:t>
            </a:r>
          </a:p>
        </p:txBody>
      </p:sp>
    </p:spTree>
    <p:extLst>
      <p:ext uri="{BB962C8B-B14F-4D97-AF65-F5344CB8AC3E}">
        <p14:creationId xmlns:p14="http://schemas.microsoft.com/office/powerpoint/2010/main" val="2722621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/>
        </p:nvSpPr>
        <p:spPr>
          <a:xfrm>
            <a:off x="98250" y="503375"/>
            <a:ext cx="8947500" cy="45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endParaRPr lang="en" sz="1400" b="1" i="0" u="sng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en" sz="14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Diagnosis</a:t>
            </a:r>
            <a:r>
              <a:rPr lang="en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 </a:t>
            </a:r>
          </a:p>
          <a:p>
            <a:pPr lvl="0"/>
            <a:r>
              <a:rPr lang="en-US" dirty="0"/>
              <a:t>Right shoulder failed reverse prosthesis from prior surgery with associated prior vascular injury and dislocated </a:t>
            </a:r>
            <a:r>
              <a:rPr lang="en-US" dirty="0" err="1"/>
              <a:t>glenosphere</a:t>
            </a:r>
            <a:endParaRPr lang="en-US" dirty="0"/>
          </a:p>
          <a:p>
            <a:pPr lvl="0"/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/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  <a:p>
            <a:r>
              <a:rPr lang="en-US" b="1" u="sng" dirty="0"/>
              <a:t>Procedure</a:t>
            </a:r>
            <a:r>
              <a:rPr lang="en-US" dirty="0"/>
              <a:t>:</a:t>
            </a:r>
          </a:p>
          <a:p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2020, </a:t>
            </a:r>
            <a:r>
              <a:rPr lang="en-US" sz="14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Dr. Warner performed a c</a:t>
            </a:r>
            <a:r>
              <a:rPr lang="en-US" dirty="0"/>
              <a:t>omplex revision reconstruction which included removal of the previous components (</a:t>
            </a:r>
            <a:r>
              <a:rPr lang="en-US" dirty="0" err="1"/>
              <a:t>DePuy</a:t>
            </a:r>
            <a:r>
              <a:rPr lang="en-US" dirty="0"/>
              <a:t>), releases of extensive adhesions, and a revision reverse total shoulder replacement. Vascular surgeon was present due to concern for location of vascular graft after prior surgery.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5"/>
          <p:cNvSpPr txBox="1"/>
          <p:nvPr/>
        </p:nvSpPr>
        <p:spPr>
          <a:xfrm>
            <a:off x="3260250" y="32400"/>
            <a:ext cx="2623500" cy="5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" sz="2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Case</a:t>
            </a:r>
            <a:endParaRPr sz="26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2996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4329EE-3E3B-884C-8856-F2C1AB88DC6C}"/>
              </a:ext>
            </a:extLst>
          </p:cNvPr>
          <p:cNvSpPr/>
          <p:nvPr/>
        </p:nvSpPr>
        <p:spPr>
          <a:xfrm>
            <a:off x="0" y="403261"/>
            <a:ext cx="3898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ts val="2600"/>
            </a:pPr>
            <a:r>
              <a:rPr lang="en-US" sz="2400" dirty="0"/>
              <a:t>XR of the Revision Surgery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AE9079-4D02-2C40-87AD-65C4AAAF8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1035"/>
            <a:ext cx="9144000" cy="390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48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A4489-C1EF-EC47-B02A-21EEF22CB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9/2020 Clinical Exam</a:t>
            </a:r>
          </a:p>
        </p:txBody>
      </p:sp>
      <p:pic>
        <p:nvPicPr>
          <p:cNvPr id="3" name="IMG_9578" descr="IMG_9578">
            <a:hlinkClick r:id="" action="ppaction://media"/>
            <a:extLst>
              <a:ext uri="{FF2B5EF4-FFF2-40B4-BE49-F238E27FC236}">
                <a16:creationId xmlns:a16="http://schemas.microsoft.com/office/drawing/2014/main" id="{2A263F7E-B540-9947-954B-36F2A9902F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0"/>
            <a:ext cx="2894013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9B1DE0-B117-C943-BCC0-90F60504C466}"/>
              </a:ext>
            </a:extLst>
          </p:cNvPr>
          <p:cNvSpPr txBox="1"/>
          <p:nvPr/>
        </p:nvSpPr>
        <p:spPr>
          <a:xfrm>
            <a:off x="311700" y="1264730"/>
            <a:ext cx="4008581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Patient is happy. Pain has significantly improved (2/10). However, patient does have limited function and weakness. He is about 4 months after surgery.</a:t>
            </a:r>
          </a:p>
          <a:p>
            <a:endParaRPr lang="en-US" b="1" u="sng" dirty="0"/>
          </a:p>
          <a:p>
            <a:r>
              <a:rPr lang="en-US" dirty="0" err="1"/>
              <a:t>Ht</a:t>
            </a:r>
            <a:r>
              <a:rPr lang="en-US" dirty="0"/>
              <a:t>: 5’7”</a:t>
            </a:r>
          </a:p>
          <a:p>
            <a:r>
              <a:rPr lang="en-US" dirty="0" err="1"/>
              <a:t>Wt</a:t>
            </a:r>
            <a:r>
              <a:rPr lang="en-US" dirty="0"/>
              <a:t>: 185lb</a:t>
            </a:r>
            <a:endParaRPr lang="en-US" b="1" u="sng" dirty="0"/>
          </a:p>
          <a:p>
            <a:endParaRPr lang="en-US" b="1" u="sng" dirty="0"/>
          </a:p>
          <a:p>
            <a:r>
              <a:rPr lang="en-US" b="1" u="sng" dirty="0"/>
              <a:t>Video:</a:t>
            </a:r>
          </a:p>
          <a:p>
            <a:r>
              <a:rPr lang="en-US" dirty="0"/>
              <a:t>Significant for External Rotation Lag and deltoid atrophy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0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4"/>
          <p:cNvSpPr txBox="1">
            <a:spLocks noGrp="1"/>
          </p:cNvSpPr>
          <p:nvPr>
            <p:ph type="ctrTitle"/>
          </p:nvPr>
        </p:nvSpPr>
        <p:spPr>
          <a:xfrm>
            <a:off x="891725" y="79550"/>
            <a:ext cx="7200000" cy="8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b="1" dirty="0"/>
              <a:t>Case Summary</a:t>
            </a:r>
            <a:endParaRPr dirty="0"/>
          </a:p>
        </p:txBody>
      </p:sp>
      <p:sp>
        <p:nvSpPr>
          <p:cNvPr id="176" name="Google Shape;176;p34"/>
          <p:cNvSpPr txBox="1"/>
          <p:nvPr/>
        </p:nvSpPr>
        <p:spPr>
          <a:xfrm>
            <a:off x="846375" y="1073100"/>
            <a:ext cx="73395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Summary</a:t>
            </a:r>
            <a:endParaRPr sz="1400" b="1" i="0" u="sng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Age: 69M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r>
              <a:rPr lang="en-US" b="1" u="sng" dirty="0"/>
              <a:t>Diagnosis </a:t>
            </a:r>
          </a:p>
          <a:p>
            <a:pPr lvl="0"/>
            <a:r>
              <a:rPr lang="en-US" dirty="0"/>
              <a:t>Right Revision Reverse Total Shoulder Arthroplasty in the setting of external rotation lag and axillary nerve dysfunction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Role for Lower Trapezius Transfer After RSA?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u="sng" dirty="0"/>
              <a:t>Thoughts or other Suggestions?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Q1. </a:t>
            </a:r>
            <a:r>
              <a:rPr lang="en-US" b="1" u="sng" dirty="0"/>
              <a:t>Is it reasonable to consider LTT for ER dysfunction?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Q2. Is it likely he will be happy with function if axillary nerve does not recover?</a:t>
            </a:r>
            <a:endParaRPr sz="1400" b="1" i="0" u="sng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458</Words>
  <Application>Microsoft Macintosh PowerPoint</Application>
  <PresentationFormat>On-screen Show (16:9)</PresentationFormat>
  <Paragraphs>50</Paragraphs>
  <Slides>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Arial</vt:lpstr>
      <vt:lpstr>Simple Light</vt:lpstr>
      <vt:lpstr>Case Presentation</vt:lpstr>
      <vt:lpstr>PowerPoint Presentation</vt:lpstr>
      <vt:lpstr>Previous Post-operative XR from Initial Surgery</vt:lpstr>
      <vt:lpstr>PowerPoint Presentation</vt:lpstr>
      <vt:lpstr>PowerPoint Presentation</vt:lpstr>
      <vt:lpstr>PowerPoint Presentation</vt:lpstr>
      <vt:lpstr>PowerPoint Presentation</vt:lpstr>
      <vt:lpstr>9/2020 Clinical Exam</vt:lpstr>
      <vt:lpstr>Case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8/31 MGH</dc:title>
  <dc:creator>Dang, Khang</dc:creator>
  <cp:lastModifiedBy>Jon Warner</cp:lastModifiedBy>
  <cp:revision>42</cp:revision>
  <dcterms:modified xsi:type="dcterms:W3CDTF">2020-09-13T21:53:52Z</dcterms:modified>
</cp:coreProperties>
</file>