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901" r:id="rId2"/>
    <p:sldId id="902" r:id="rId3"/>
    <p:sldId id="995" r:id="rId4"/>
    <p:sldId id="1005" r:id="rId5"/>
    <p:sldId id="994" r:id="rId6"/>
    <p:sldId id="996" r:id="rId7"/>
    <p:sldId id="1000" r:id="rId8"/>
    <p:sldId id="1001" r:id="rId9"/>
    <p:sldId id="1004" r:id="rId10"/>
    <p:sldId id="1002" r:id="rId11"/>
    <p:sldId id="999" r:id="rId12"/>
    <p:sldId id="1003" r:id="rId13"/>
    <p:sldId id="1006" r:id="rId14"/>
    <p:sldId id="99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018"/>
    <p:restoredTop sz="93956"/>
  </p:normalViewPr>
  <p:slideViewPr>
    <p:cSldViewPr snapToGrid="0" snapToObjects="1">
      <p:cViewPr varScale="1">
        <p:scale>
          <a:sx n="120" d="100"/>
          <a:sy n="120" d="100"/>
        </p:scale>
        <p:origin x="96" y="9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8B3F7-37D9-9541-ABFF-ECFCA513E6A0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2FE1E-471D-E04A-A73C-77564BFD72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0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9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73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7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93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4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88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262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33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41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2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9375B-06E2-0F4A-B3EF-0A9B14A0EDC7}" type="datetimeFigureOut">
              <a:rPr lang="en-US" smtClean="0"/>
              <a:t>3/30/2018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C94BB-1BFB-294E-84C5-8B3CCE0119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91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022888"/>
            <a:ext cx="8330339" cy="5682712"/>
          </a:xfrm>
        </p:spPr>
        <p:txBody>
          <a:bodyPr>
            <a:normAutofit fontScale="62500" lnSpcReduction="20000"/>
          </a:bodyPr>
          <a:lstStyle/>
          <a:p>
            <a:pPr>
              <a:buFont typeface="Wingdings" charset="2"/>
              <a:buChar char="§"/>
            </a:pPr>
            <a:r>
              <a:rPr lang="en-US" sz="38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ID: 26 y/o M with left posterior glenoid instability.</a:t>
            </a:r>
            <a:endParaRPr lang="en-US" sz="3800" dirty="0"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sz="22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8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HPI:  Presents with increasing pain with overhead activities and bench pressing, feelings of instability.</a:t>
            </a:r>
          </a:p>
          <a:p>
            <a:pPr lvl="1">
              <a:buFont typeface="Arial" charset="0"/>
              <a:buChar char="•"/>
            </a:pPr>
            <a:r>
              <a:rPr lang="en-US" sz="3600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Hockey injury 3 years ago, subluxation, but no dislocation.  Diagnosed with a posterior labrum tear on MRI but did not undergo surgery.  Underwent multiple rounds of PT.</a:t>
            </a:r>
          </a:p>
          <a:p>
            <a:pPr lvl="1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Continued symptoms-  posterior shoulder pain with bench press, incline, and overhead activities.</a:t>
            </a:r>
          </a:p>
          <a:p>
            <a:pPr lvl="1">
              <a:buFont typeface="Arial" charset="0"/>
              <a:buChar char="•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Pain 5/10;  SSV 60%</a:t>
            </a:r>
          </a:p>
          <a:p>
            <a:pPr lvl="1">
              <a:buFont typeface="Arial" charset="0"/>
              <a:buChar char="•"/>
            </a:pPr>
            <a:endParaRPr lang="en-US" sz="34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sz="34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PMHx</a:t>
            </a: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: Healthy</a:t>
            </a: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Meds:  None</a:t>
            </a: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Allergies:  NKDA</a:t>
            </a: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SH:  Project Manager for Software Company; No Smoking; No </a:t>
            </a:r>
            <a:r>
              <a:rPr lang="en-US" sz="3400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Etoh</a:t>
            </a: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</a:t>
            </a:r>
          </a:p>
          <a:p>
            <a:pPr lvl="1">
              <a:buFont typeface="Wingdings" charset="2"/>
              <a:buChar char="§"/>
            </a:pPr>
            <a:r>
              <a:rPr lang="en-US" sz="3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Very active, works out multiple times per week</a:t>
            </a:r>
          </a:p>
          <a:p>
            <a:pPr>
              <a:buFont typeface="Wingdings" charset="2"/>
              <a:buChar char="§"/>
            </a:pPr>
            <a:r>
              <a:rPr lang="en-US" sz="34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Labs: None</a:t>
            </a:r>
            <a:endParaRPr lang="en-US" sz="3000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6.5 Months Postoperatively 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1181100"/>
            <a:ext cx="4660900" cy="4953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3157" y="2095500"/>
            <a:ext cx="3750667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414461"/>
            <a:ext cx="4171951" cy="467036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1 Year Postoperatively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51" y="2000250"/>
            <a:ext cx="3979599" cy="35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87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2933"/>
            <a:ext cx="8386762" cy="54918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Patient presented with increasing stiffness, but no pain.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Stopped making progress with PT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Pain 0 out of 10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SSV 70%</a:t>
            </a:r>
          </a:p>
          <a:p>
            <a:endParaRPr lang="en-US" dirty="0">
              <a:ea typeface="Century Gothic" charset="0"/>
              <a:cs typeface="Century Gothic" charset="0"/>
            </a:endParaRPr>
          </a:p>
          <a:p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Exam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Active:  Flexion 120, Abduction 90, ER 30</a:t>
            </a:r>
          </a:p>
          <a:p>
            <a:pPr lvl="1"/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No biceps or AC pain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1 Year Postoperatively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2933"/>
            <a:ext cx="8386762" cy="549185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Resorbed posterior bone graft with progressing arthritis</a:t>
            </a: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Treatment?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1 Year Postoperatively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41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685802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Postoperative after Hardware Removal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47788"/>
            <a:ext cx="3441700" cy="453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798" y="1700213"/>
            <a:ext cx="4756812" cy="37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74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374"/>
            <a:ext cx="8268346" cy="5509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Physical Exam: 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6’0”, 175 </a:t>
            </a: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lb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, BMI: 23 kg/m</a:t>
            </a:r>
            <a:r>
              <a:rPr lang="en-US" baseline="30000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2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Positive posterior load and shift test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Negative Biceps and AC tests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R AROM/PROM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FF: 160/160  (R 160)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ABD: 140/140  (R 140)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ER:  60/60   (R 60)</a:t>
            </a:r>
          </a:p>
          <a:p>
            <a:pPr lvl="2">
              <a:buFont typeface="Arial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Abd</a:t>
            </a: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 ER:  80/80   (R 80)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IR:  T8  (R T8)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Strength:  </a:t>
            </a:r>
          </a:p>
          <a:p>
            <a:pPr lvl="2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Forward Flexion 5/5, ER 5/5, Abduction 5/5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rgbClr val="000000"/>
                </a:solidFill>
                <a:latin typeface="+mj-lt"/>
                <a:ea typeface="Century Gothic" charset="0"/>
                <a:cs typeface="Century Gothic" charset="0"/>
              </a:rPr>
              <a:t>NVI</a:t>
            </a:r>
          </a:p>
          <a:p>
            <a:pPr lvl="1">
              <a:buFont typeface="Arial" charset="0"/>
              <a:buChar char="•"/>
            </a:pPr>
            <a:endParaRPr lang="en-US" dirty="0">
              <a:solidFill>
                <a:srgbClr val="000000"/>
              </a:solidFill>
              <a:latin typeface="+mj-lt"/>
              <a:ea typeface="Century Gothic" charset="0"/>
              <a:cs typeface="Century Gothic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51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6" y="1075846"/>
            <a:ext cx="4300537" cy="5111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19" y="1917552"/>
            <a:ext cx="4363703" cy="326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8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9" y="898902"/>
            <a:ext cx="2880028" cy="27902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9" y="3800475"/>
            <a:ext cx="2880028" cy="28196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874" y="898902"/>
            <a:ext cx="2875541" cy="27902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4874" y="3771898"/>
            <a:ext cx="2875541" cy="2915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9332" y="898902"/>
            <a:ext cx="2530721" cy="2790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9332" y="3800474"/>
            <a:ext cx="2529513" cy="28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9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2933"/>
            <a:ext cx="8386762" cy="54918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ID: </a:t>
            </a:r>
            <a:r>
              <a:rPr lang="en-US" dirty="0">
                <a:ea typeface="Century Gothic" charset="0"/>
                <a:cs typeface="Century Gothic" charset="0"/>
              </a:rPr>
              <a:t>26 y/o M c posterior shoulder instability and glenoid bone loss</a:t>
            </a:r>
            <a:endParaRPr lang="en-US" sz="2800" dirty="0"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Treatment?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27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32933"/>
            <a:ext cx="8386762" cy="54918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ID: </a:t>
            </a:r>
            <a:r>
              <a:rPr lang="en-US" dirty="0">
                <a:ea typeface="Century Gothic" charset="0"/>
                <a:cs typeface="Century Gothic" charset="0"/>
              </a:rPr>
              <a:t>26 y/o M c posterior shoulder instability and glenoid bone loss</a:t>
            </a:r>
            <a:endParaRPr lang="en-US" sz="2800" dirty="0"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endParaRPr lang="en-US" dirty="0">
              <a:solidFill>
                <a:srgbClr val="000000"/>
              </a:solidFill>
              <a:ea typeface="Century Gothic" charset="0"/>
              <a:cs typeface="Century Gothic" charset="0"/>
            </a:endParaRPr>
          </a:p>
          <a:p>
            <a:pPr>
              <a:buFont typeface="Wingdings" charset="2"/>
              <a:buChar char="§"/>
            </a:pPr>
            <a:r>
              <a:rPr lang="en-US" dirty="0">
                <a:solidFill>
                  <a:srgbClr val="000000"/>
                </a:solidFill>
                <a:ea typeface="Century Gothic" charset="0"/>
                <a:cs typeface="Century Gothic" charset="0"/>
              </a:rPr>
              <a:t>Underwent arthroscopic ICBG posterior glenoid reconstruction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199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26 y/o M c Posterior Shoulder Pain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956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6 Weeks Postoperatively 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038" y="2126420"/>
            <a:ext cx="4502670" cy="3328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3" y="1227518"/>
            <a:ext cx="4191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3.5 Months Postoperatively 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6" y="1290636"/>
            <a:ext cx="4391027" cy="47502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669" y="1943099"/>
            <a:ext cx="4296834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59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14365" y="0"/>
            <a:ext cx="7803397" cy="8989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latin typeface="+mn-lt"/>
                <a:ea typeface="Century Gothic" charset="0"/>
                <a:cs typeface="Century Gothic" charset="0"/>
              </a:rPr>
              <a:t>3.5 Months Postoperatively </a:t>
            </a:r>
            <a:endParaRPr lang="en-US" sz="29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44" y="898902"/>
            <a:ext cx="2959100" cy="2747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716" y="3829047"/>
            <a:ext cx="2975428" cy="2928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635" y="898902"/>
            <a:ext cx="2850946" cy="2747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483" y="3800471"/>
            <a:ext cx="2920732" cy="29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36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27193</TotalTime>
  <Words>337</Words>
  <Application>Microsoft Office PowerPoint</Application>
  <PresentationFormat>On-screen Show (4:3)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 4/17/2017</dc:title>
  <dc:creator>William Daner</dc:creator>
  <cp:lastModifiedBy>Welp, Kathryn Marie</cp:lastModifiedBy>
  <cp:revision>387</cp:revision>
  <dcterms:created xsi:type="dcterms:W3CDTF">2017-04-15T12:41:45Z</dcterms:created>
  <dcterms:modified xsi:type="dcterms:W3CDTF">2018-03-30T20:11:36Z</dcterms:modified>
</cp:coreProperties>
</file>