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901" r:id="rId2"/>
    <p:sldId id="902" r:id="rId3"/>
    <p:sldId id="996" r:id="rId4"/>
    <p:sldId id="997" r:id="rId5"/>
    <p:sldId id="1001" r:id="rId6"/>
    <p:sldId id="1002" r:id="rId7"/>
    <p:sldId id="998" r:id="rId8"/>
    <p:sldId id="99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F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/>
    <p:restoredTop sz="93956"/>
  </p:normalViewPr>
  <p:slideViewPr>
    <p:cSldViewPr snapToGrid="0" snapToObjects="1">
      <p:cViewPr>
        <p:scale>
          <a:sx n="90" d="100"/>
          <a:sy n="90" d="100"/>
        </p:scale>
        <p:origin x="1152" y="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8B3F7-37D9-9541-ABFF-ECFCA513E6A0}" type="datetimeFigureOut">
              <a:rPr lang="en-US" smtClean="0"/>
              <a:t>4/5/18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2FE1E-471D-E04A-A73C-77564BFD7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0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75B-06E2-0F4A-B3EF-0A9B14A0EDC7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94BB-1BFB-294E-84C5-8B3CCE01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75B-06E2-0F4A-B3EF-0A9B14A0EDC7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94BB-1BFB-294E-84C5-8B3CCE01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75B-06E2-0F4A-B3EF-0A9B14A0EDC7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94BB-1BFB-294E-84C5-8B3CCE01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7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75B-06E2-0F4A-B3EF-0A9B14A0EDC7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94BB-1BFB-294E-84C5-8B3CCE01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3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75B-06E2-0F4A-B3EF-0A9B14A0EDC7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94BB-1BFB-294E-84C5-8B3CCE01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1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75B-06E2-0F4A-B3EF-0A9B14A0EDC7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94BB-1BFB-294E-84C5-8B3CCE01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8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75B-06E2-0F4A-B3EF-0A9B14A0EDC7}" type="datetimeFigureOut">
              <a:rPr lang="en-US" smtClean="0"/>
              <a:t>4/5/18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94BB-1BFB-294E-84C5-8B3CCE01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6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75B-06E2-0F4A-B3EF-0A9B14A0EDC7}" type="datetimeFigureOut">
              <a:rPr lang="en-US" smtClean="0"/>
              <a:t>4/5/18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94BB-1BFB-294E-84C5-8B3CCE01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3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75B-06E2-0F4A-B3EF-0A9B14A0EDC7}" type="datetimeFigureOut">
              <a:rPr lang="en-US" smtClean="0"/>
              <a:t>4/5/18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94BB-1BFB-294E-84C5-8B3CCE01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1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75B-06E2-0F4A-B3EF-0A9B14A0EDC7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94BB-1BFB-294E-84C5-8B3CCE01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75B-06E2-0F4A-B3EF-0A9B14A0EDC7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94BB-1BFB-294E-84C5-8B3CCE01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5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9375B-06E2-0F4A-B3EF-0A9B14A0EDC7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C94BB-1BFB-294E-84C5-8B3CCE01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9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22888"/>
            <a:ext cx="8330339" cy="568271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charset="2"/>
              <a:buChar char="§"/>
            </a:pPr>
            <a:r>
              <a:rPr lang="en-US" sz="38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ID: </a:t>
            </a:r>
            <a:r>
              <a:rPr lang="en-US" sz="38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2</a:t>
            </a:r>
            <a:r>
              <a:rPr lang="en-US" sz="38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4 </a:t>
            </a:r>
            <a:r>
              <a:rPr lang="en-US" sz="38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y/o </a:t>
            </a:r>
            <a:r>
              <a:rPr lang="en-US" sz="38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male with bilateral </a:t>
            </a:r>
            <a:r>
              <a:rPr lang="en-US" sz="3800" u="sng" dirty="0" smtClean="0">
                <a:latin typeface="+mj-lt"/>
                <a:ea typeface="Century Gothic" charset="0"/>
                <a:cs typeface="Century Gothic" charset="0"/>
              </a:rPr>
              <a:t>recurrent shoulder instability </a:t>
            </a:r>
            <a:r>
              <a:rPr lang="en-US" sz="3800" dirty="0" smtClean="0">
                <a:latin typeface="+mj-lt"/>
                <a:ea typeface="Century Gothic" charset="0"/>
                <a:cs typeface="Century Gothic" charset="0"/>
              </a:rPr>
              <a:t>with recently diagnosed seizure disorder</a:t>
            </a:r>
            <a:endParaRPr lang="en-US" sz="3800" dirty="0">
              <a:latin typeface="+mj-lt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endParaRPr lang="en-US" sz="2200" dirty="0" smtClean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sz="38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HPI</a:t>
            </a:r>
            <a:r>
              <a:rPr lang="en-US" sz="38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: </a:t>
            </a:r>
            <a:r>
              <a:rPr lang="en-US" sz="38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Bilateral shoulder instability over the past 9-10 years</a:t>
            </a:r>
          </a:p>
          <a:p>
            <a:pPr lvl="1">
              <a:buFont typeface="Wingdings" charset="2"/>
              <a:buChar char="§"/>
            </a:pPr>
            <a:r>
              <a:rPr lang="en-US" sz="31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First dislocation over 9 years ago playing basketball on left side</a:t>
            </a:r>
            <a:endParaRPr lang="en-US" sz="3100" dirty="0" smtClean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1">
              <a:buFont typeface="Wingdings" charset="2"/>
              <a:buChar char="§"/>
            </a:pPr>
            <a:r>
              <a:rPr lang="en-US" sz="31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2009:  L Arthroscopic </a:t>
            </a:r>
            <a:r>
              <a:rPr lang="en-US" sz="3100" dirty="0" err="1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Bankart</a:t>
            </a:r>
            <a:r>
              <a:rPr lang="en-US" sz="31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 Repair- continued to have subluxations postop</a:t>
            </a:r>
            <a:endParaRPr lang="en-US" sz="3100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1">
              <a:buFont typeface="Arial" charset="0"/>
              <a:buChar char="•"/>
            </a:pPr>
            <a:r>
              <a:rPr lang="en-US" sz="31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2013:  L </a:t>
            </a:r>
            <a:r>
              <a:rPr lang="en-US" sz="3100" dirty="0" err="1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Latarjet</a:t>
            </a:r>
            <a:r>
              <a:rPr lang="en-US" sz="31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- initially did well, but eventually pain returned</a:t>
            </a:r>
            <a:endParaRPr lang="en-US" sz="3100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1">
              <a:buFont typeface="Arial" charset="0"/>
              <a:buChar char="•"/>
            </a:pPr>
            <a:r>
              <a:rPr lang="en-US" sz="31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2015:  L </a:t>
            </a:r>
            <a:r>
              <a:rPr lang="en-US" sz="3100" dirty="0" err="1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Latarjet</a:t>
            </a:r>
            <a:r>
              <a:rPr lang="en-US" sz="31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 Screw removal for “bent screw”</a:t>
            </a:r>
          </a:p>
          <a:p>
            <a:pPr lvl="1">
              <a:buFont typeface="Arial" charset="0"/>
              <a:buChar char="•"/>
            </a:pPr>
            <a:r>
              <a:rPr lang="en-US" sz="31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2015-2017:  L shoulder recurrent subluxations (~50) with 6 dislocations requiring reduction</a:t>
            </a:r>
          </a:p>
          <a:p>
            <a:pPr lvl="1">
              <a:buFont typeface="Arial" charset="0"/>
              <a:buChar char="•"/>
            </a:pPr>
            <a:r>
              <a:rPr lang="en-US" sz="31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2017:  began first experiencing R shoulder subluxations (no dislocation)</a:t>
            </a:r>
          </a:p>
          <a:p>
            <a:pPr lvl="1">
              <a:buFont typeface="Arial" charset="0"/>
              <a:buChar char="•"/>
            </a:pPr>
            <a:r>
              <a:rPr lang="en-US" sz="31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MRI C-spine-  no syrinx or other pathology</a:t>
            </a:r>
          </a:p>
          <a:p>
            <a:pPr lvl="1">
              <a:buFont typeface="Arial" charset="0"/>
              <a:buChar char="•"/>
            </a:pPr>
            <a:endParaRPr lang="en-US" sz="3400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sz="3400" dirty="0" err="1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PMHx</a:t>
            </a:r>
            <a:r>
              <a:rPr lang="en-US" sz="34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: </a:t>
            </a:r>
            <a:r>
              <a:rPr lang="en-US" sz="34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DM (type 1) on insulin pump, newly diagnosed seizure disorder</a:t>
            </a:r>
            <a:endParaRPr lang="en-US" sz="3400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Meds:  </a:t>
            </a:r>
            <a:r>
              <a:rPr lang="en-US" sz="34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Insulin</a:t>
            </a:r>
            <a:endParaRPr lang="en-US" sz="3400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Allergies:  </a:t>
            </a:r>
            <a:r>
              <a:rPr lang="en-US" sz="3400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NKDA</a:t>
            </a:r>
            <a:endParaRPr lang="en-US" sz="3400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sz="3400" dirty="0">
                <a:latin typeface="+mj-lt"/>
                <a:ea typeface="Century Gothic" charset="0"/>
                <a:cs typeface="Century Gothic" charset="0"/>
              </a:rPr>
              <a:t>SH:  </a:t>
            </a:r>
            <a:r>
              <a:rPr lang="en-US" sz="3400" dirty="0" smtClean="0">
                <a:latin typeface="+mj-lt"/>
                <a:ea typeface="Century Gothic" charset="0"/>
                <a:cs typeface="Century Gothic" charset="0"/>
              </a:rPr>
              <a:t>Engineer; </a:t>
            </a:r>
            <a:r>
              <a:rPr lang="en-US" sz="3400" dirty="0">
                <a:latin typeface="+mj-lt"/>
                <a:ea typeface="Century Gothic" charset="0"/>
                <a:cs typeface="Century Gothic" charset="0"/>
              </a:rPr>
              <a:t>No Smoking; </a:t>
            </a:r>
            <a:r>
              <a:rPr lang="en-US" sz="3400" dirty="0" smtClean="0">
                <a:latin typeface="+mj-lt"/>
                <a:ea typeface="Century Gothic" charset="0"/>
                <a:cs typeface="Century Gothic" charset="0"/>
              </a:rPr>
              <a:t>No </a:t>
            </a:r>
            <a:r>
              <a:rPr lang="en-US" sz="3400" dirty="0" err="1" smtClean="0">
                <a:latin typeface="+mj-lt"/>
                <a:ea typeface="Century Gothic" charset="0"/>
                <a:cs typeface="Century Gothic" charset="0"/>
              </a:rPr>
              <a:t>Etoh</a:t>
            </a:r>
            <a:r>
              <a:rPr lang="en-US" sz="3400" dirty="0" smtClean="0">
                <a:latin typeface="+mj-lt"/>
                <a:ea typeface="Century Gothic" charset="0"/>
                <a:cs typeface="Century Gothic" charset="0"/>
              </a:rPr>
              <a:t> </a:t>
            </a:r>
            <a:endParaRPr lang="en-US" sz="3400" dirty="0">
              <a:latin typeface="+mj-lt"/>
              <a:ea typeface="Century Gothic" charset="0"/>
              <a:cs typeface="Century Gothic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24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y/o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M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c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B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recurrent shoulder instability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8902"/>
            <a:ext cx="8268346" cy="577283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Physical Exam: 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5’11”, 183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lb</a:t>
            </a: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, BMI: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25 </a:t>
            </a: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kg/m</a:t>
            </a:r>
            <a:r>
              <a:rPr lang="en-US" baseline="300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2</a:t>
            </a:r>
          </a:p>
          <a:p>
            <a:pPr lvl="1"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Tests</a:t>
            </a:r>
          </a:p>
          <a:p>
            <a:pPr lvl="2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Positive Belly Press on the L, negative on the R</a:t>
            </a:r>
          </a:p>
          <a:p>
            <a:pPr lvl="2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Positive apprehension on the L</a:t>
            </a:r>
          </a:p>
          <a:p>
            <a:pPr lvl="2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Positive posterior provocative tests on R</a:t>
            </a:r>
            <a:endParaRPr lang="en-US" dirty="0" smtClean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2"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AROM/PROM</a:t>
            </a:r>
          </a:p>
          <a:p>
            <a:pPr lvl="2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FF: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L 110/120 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(R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100/130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)</a:t>
            </a:r>
            <a:endParaRPr lang="en-US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2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ER</a:t>
            </a: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: 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L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0/30  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(R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40/40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)</a:t>
            </a:r>
            <a:endParaRPr lang="en-US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2"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Abd</a:t>
            </a: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 ER: 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L 80/80  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(R </a:t>
            </a: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80)</a:t>
            </a:r>
          </a:p>
          <a:p>
            <a:pPr lvl="2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IR: 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L L5  </a:t>
            </a: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(L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L1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)</a:t>
            </a:r>
            <a:endParaRPr lang="en-US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1"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Strength</a:t>
            </a: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:  </a:t>
            </a:r>
          </a:p>
          <a:p>
            <a:pPr lvl="2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Bilateral:  5/5 Abduction, 4/5 IR:  R ER 4/5, L ER 5/5</a:t>
            </a:r>
          </a:p>
          <a:p>
            <a:pPr lvl="2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NVI, including axillary n </a:t>
            </a:r>
            <a:endParaRPr lang="en-US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24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y/o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M </a:t>
            </a:r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c </a:t>
            </a:r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B </a:t>
            </a:r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recurrent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shoulder instability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05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24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y/o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M </a:t>
            </a:r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c </a:t>
            </a:r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B </a:t>
            </a:r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recurrent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shoulder instability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5" y="1702180"/>
            <a:ext cx="3686176" cy="48450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4" y="2441492"/>
            <a:ext cx="4843464" cy="336637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23872" y="784601"/>
            <a:ext cx="780339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Left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0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24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y/o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M </a:t>
            </a:r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c </a:t>
            </a:r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B </a:t>
            </a:r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recurrent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shoulder instability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23872" y="784601"/>
            <a:ext cx="780339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Left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67" y="1494217"/>
            <a:ext cx="2372899" cy="2506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66" y="4157669"/>
            <a:ext cx="2372899" cy="25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879" y="1494216"/>
            <a:ext cx="2166937" cy="2594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423" y="1494216"/>
            <a:ext cx="2526718" cy="25062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3423" y="4157668"/>
            <a:ext cx="2526718" cy="2562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8444" y="4216940"/>
            <a:ext cx="2169690" cy="253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24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y/o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M </a:t>
            </a:r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c </a:t>
            </a:r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B </a:t>
            </a:r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recurrent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shoulder instability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23872" y="784601"/>
            <a:ext cx="780339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Left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31" y="1394201"/>
            <a:ext cx="2124406" cy="2306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31" y="3957637"/>
            <a:ext cx="2183251" cy="2443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728" y="1394201"/>
            <a:ext cx="2046288" cy="2298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5728" y="3957635"/>
            <a:ext cx="2057400" cy="2443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375" y="3957635"/>
            <a:ext cx="2325688" cy="2325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3107" y="1394201"/>
            <a:ext cx="2038092" cy="23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78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24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y/o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M </a:t>
            </a:r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c </a:t>
            </a:r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B </a:t>
            </a:r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recurrent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shoulder instability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3872" y="784601"/>
            <a:ext cx="780339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Left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394201"/>
            <a:ext cx="2878632" cy="2547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4065586"/>
            <a:ext cx="2878632" cy="2498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324" y="1394201"/>
            <a:ext cx="2459715" cy="2547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900" y="4065586"/>
            <a:ext cx="2459715" cy="24984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0648" y="1394201"/>
            <a:ext cx="1988628" cy="25475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0648" y="4197997"/>
            <a:ext cx="2028065" cy="22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7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24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y/o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M </a:t>
            </a:r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c </a:t>
            </a:r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B </a:t>
            </a:r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recurrent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shoulder instability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12" y="1831274"/>
            <a:ext cx="4249738" cy="481717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23872" y="870326"/>
            <a:ext cx="780339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Right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067" y="2471737"/>
            <a:ext cx="4247906" cy="364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32933"/>
            <a:ext cx="8386762" cy="549185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ID: 24 y/o male with </a:t>
            </a:r>
            <a:r>
              <a:rPr lang="en-US" dirty="0" smtClean="0">
                <a:solidFill>
                  <a:srgbClr val="000000"/>
                </a:solidFill>
                <a:ea typeface="Century Gothic" charset="0"/>
                <a:cs typeface="Century Gothic" charset="0"/>
              </a:rPr>
              <a:t>left </a:t>
            </a:r>
            <a:r>
              <a:rPr lang="en-US" u="sng" dirty="0" smtClean="0">
                <a:ea typeface="Century Gothic" charset="0"/>
                <a:cs typeface="Century Gothic" charset="0"/>
              </a:rPr>
              <a:t>recurrent anterior shoulder instability after </a:t>
            </a:r>
            <a:r>
              <a:rPr lang="en-US" u="sng" dirty="0" err="1" smtClean="0">
                <a:ea typeface="Century Gothic" charset="0"/>
                <a:cs typeface="Century Gothic" charset="0"/>
              </a:rPr>
              <a:t>latarjet</a:t>
            </a:r>
            <a:r>
              <a:rPr lang="en-US" u="sng" smtClean="0">
                <a:ea typeface="Century Gothic" charset="0"/>
                <a:cs typeface="Century Gothic" charset="0"/>
              </a:rPr>
              <a:t> </a:t>
            </a:r>
            <a:r>
              <a:rPr lang="en-US" smtClean="0">
                <a:ea typeface="Century Gothic" charset="0"/>
                <a:cs typeface="Century Gothic" charset="0"/>
              </a:rPr>
              <a:t>with marked bone loss, recently </a:t>
            </a:r>
            <a:r>
              <a:rPr lang="en-US" dirty="0">
                <a:ea typeface="Century Gothic" charset="0"/>
                <a:cs typeface="Century Gothic" charset="0"/>
              </a:rPr>
              <a:t>diagnosed </a:t>
            </a:r>
            <a:r>
              <a:rPr lang="en-US">
                <a:ea typeface="Century Gothic" charset="0"/>
                <a:cs typeface="Century Gothic" charset="0"/>
              </a:rPr>
              <a:t>seizure </a:t>
            </a:r>
            <a:r>
              <a:rPr lang="en-US" smtClean="0">
                <a:ea typeface="Century Gothic" charset="0"/>
                <a:cs typeface="Century Gothic" charset="0"/>
              </a:rPr>
              <a:t>disorder, </a:t>
            </a:r>
            <a:r>
              <a:rPr lang="en-US" dirty="0" smtClean="0">
                <a:ea typeface="Century Gothic" charset="0"/>
                <a:cs typeface="Century Gothic" charset="0"/>
              </a:rPr>
              <a:t>and right </a:t>
            </a:r>
            <a:r>
              <a:rPr lang="en-US" smtClean="0">
                <a:ea typeface="Century Gothic" charset="0"/>
                <a:cs typeface="Century Gothic" charset="0"/>
              </a:rPr>
              <a:t>posterior shoulder instability</a:t>
            </a:r>
            <a:endParaRPr lang="en-US" dirty="0"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endParaRPr lang="en-US" dirty="0">
              <a:solidFill>
                <a:srgbClr val="000000"/>
              </a:solidFill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ea typeface="Century Gothic" charset="0"/>
                <a:cs typeface="Century Gothic" charset="0"/>
              </a:rPr>
              <a:t>Treatment Options?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ea typeface="Century Gothic" charset="0"/>
                <a:cs typeface="Century Gothic" charset="0"/>
              </a:rPr>
              <a:t>Left</a:t>
            </a:r>
          </a:p>
          <a:p>
            <a:pPr lvl="2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ea typeface="Century Gothic" charset="0"/>
                <a:cs typeface="Century Gothic" charset="0"/>
              </a:rPr>
              <a:t>ICBG vs. distal </a:t>
            </a:r>
            <a:r>
              <a:rPr lang="en-US" dirty="0" err="1" smtClean="0">
                <a:solidFill>
                  <a:srgbClr val="000000"/>
                </a:solidFill>
                <a:ea typeface="Century Gothic" charset="0"/>
                <a:cs typeface="Century Gothic" charset="0"/>
              </a:rPr>
              <a:t>tibial</a:t>
            </a:r>
            <a:r>
              <a:rPr lang="en-US" dirty="0" smtClean="0">
                <a:solidFill>
                  <a:srgbClr val="000000"/>
                </a:solidFill>
                <a:ea typeface="Century Gothic" charset="0"/>
                <a:cs typeface="Century Gothic" charset="0"/>
              </a:rPr>
              <a:t> allograft to glenoid</a:t>
            </a:r>
          </a:p>
          <a:p>
            <a:pPr lvl="2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ea typeface="Century Gothic" charset="0"/>
                <a:cs typeface="Century Gothic" charset="0"/>
              </a:rPr>
              <a:t>Humeral head</a:t>
            </a:r>
          </a:p>
          <a:p>
            <a:pPr>
              <a:buFont typeface="Wingdings" charset="2"/>
              <a:buChar char="§"/>
            </a:pPr>
            <a:endParaRPr lang="en-US" dirty="0" smtClean="0">
              <a:solidFill>
                <a:srgbClr val="000000"/>
              </a:solidFill>
              <a:ea typeface="Century Gothic" charset="0"/>
              <a:cs typeface="Century 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24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y/o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M </a:t>
            </a:r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c </a:t>
            </a:r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B </a:t>
            </a:r>
            <a:r>
              <a:rPr lang="en-US" sz="3300" smtClean="0">
                <a:latin typeface="+mn-lt"/>
                <a:ea typeface="Century Gothic" charset="0"/>
                <a:cs typeface="Century Gothic" charset="0"/>
              </a:rPr>
              <a:t>recurrent </a:t>
            </a:r>
            <a:r>
              <a:rPr lang="en-US" sz="3300" dirty="0" smtClean="0">
                <a:latin typeface="+mn-lt"/>
                <a:ea typeface="Century Gothic" charset="0"/>
                <a:cs typeface="Century Gothic" charset="0"/>
              </a:rPr>
              <a:t>shoulder instability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79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26926</TotalTime>
  <Words>336</Words>
  <Application>Microsoft Macintosh PowerPoint</Application>
  <PresentationFormat>On-screen Show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Century Gothic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of  4/17/2017</dc:title>
  <dc:creator>William Daner</dc:creator>
  <cp:lastModifiedBy>Eric Wagner</cp:lastModifiedBy>
  <cp:revision>388</cp:revision>
  <dcterms:created xsi:type="dcterms:W3CDTF">2017-04-15T12:41:45Z</dcterms:created>
  <dcterms:modified xsi:type="dcterms:W3CDTF">2018-04-05T14:07:25Z</dcterms:modified>
</cp:coreProperties>
</file>