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7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7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6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0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9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0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4E22-88C2-416D-9E86-497561B028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1A1D-AD3D-445A-9316-746B5B1F0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6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 y/o M RHD with chronic history of R shoulder pain</a:t>
            </a:r>
          </a:p>
          <a:p>
            <a:r>
              <a:rPr lang="en-US" dirty="0"/>
              <a:t>Pain progressed last 1.5 year with no linked events</a:t>
            </a:r>
          </a:p>
          <a:p>
            <a:r>
              <a:rPr lang="en-US" dirty="0"/>
              <a:t>PCP prescribed gabapentin and hydroxyzine </a:t>
            </a:r>
            <a:r>
              <a:rPr lang="en-US" dirty="0">
                <a:sym typeface="Wingdings" panose="05000000000000000000" pitchFamily="2" charset="2"/>
              </a:rPr>
              <a:t> no improvement</a:t>
            </a:r>
          </a:p>
          <a:p>
            <a:r>
              <a:rPr lang="en-US" dirty="0">
                <a:sym typeface="Wingdings" panose="05000000000000000000" pitchFamily="2" charset="2"/>
              </a:rPr>
              <a:t>Orthopedist diagnosed him with glenoid dysplasia and labral abnormality, suggested TSA</a:t>
            </a:r>
          </a:p>
          <a:p>
            <a:r>
              <a:rPr lang="en-US" dirty="0">
                <a:sym typeface="Wingdings" panose="05000000000000000000" pitchFamily="2" charset="2"/>
              </a:rPr>
              <a:t>PSH/PMH: none</a:t>
            </a:r>
          </a:p>
          <a:p>
            <a:r>
              <a:rPr lang="en-US" dirty="0">
                <a:sym typeface="Wingdings" panose="05000000000000000000" pitchFamily="2" charset="2"/>
              </a:rPr>
              <a:t>Social history: smoking 1 pack/day for 10 years, drinks 12 pack/week, works in construction but stopped a month before the clinic visit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7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53001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Reports pain throughout shoulder region, worse with any motion</a:t>
            </a:r>
          </a:p>
          <a:p>
            <a:pPr lvl="1"/>
            <a:r>
              <a:rPr lang="en-US" dirty="0"/>
              <a:t>No numbness or paresthesia down his hand</a:t>
            </a:r>
          </a:p>
          <a:p>
            <a:r>
              <a:rPr lang="en-US" dirty="0"/>
              <a:t>Pain 3-9 out of 10, (+) night pain</a:t>
            </a:r>
          </a:p>
          <a:p>
            <a:r>
              <a:rPr lang="en-US" dirty="0">
                <a:sym typeface="Wingdings" panose="05000000000000000000" pitchFamily="2" charset="2"/>
              </a:rPr>
              <a:t>SSV 12%</a:t>
            </a:r>
          </a:p>
          <a:p>
            <a:r>
              <a:rPr lang="en-US" dirty="0">
                <a:sym typeface="Wingdings" panose="05000000000000000000" pitchFamily="2" charset="2"/>
              </a:rPr>
              <a:t>Pain with any shoulder motion, (+) apprehension, (+) posterior loading, (+) labral injury, (+) impingement, (+) biceps, (+) Speed’s, (+) O’Brien’s</a:t>
            </a:r>
          </a:p>
          <a:p>
            <a:r>
              <a:rPr lang="en-US" dirty="0">
                <a:sym typeface="Wingdings" panose="05000000000000000000" pitchFamily="2" charset="2"/>
              </a:rPr>
              <a:t>FF 140 vs 150, Abd 130 vs 150, ER 50 vs 70, IR Add L2 vs T5</a:t>
            </a:r>
          </a:p>
          <a:p>
            <a:r>
              <a:rPr lang="en-US" dirty="0">
                <a:sym typeface="Wingdings" panose="05000000000000000000" pitchFamily="2" charset="2"/>
              </a:rPr>
              <a:t>X-ray: R glenoid dysplasia on both AP and axillary views, likely associated with glenoid retroversion</a:t>
            </a:r>
          </a:p>
          <a:p>
            <a:r>
              <a:rPr lang="en-US" dirty="0">
                <a:sym typeface="Wingdings" panose="05000000000000000000" pitchFamily="2" charset="2"/>
              </a:rPr>
              <a:t>MRI arthrogram: superior labrum tear, profound posterior glenoid dysplasia with 40 </a:t>
            </a:r>
            <a:r>
              <a:rPr lang="en-US" dirty="0" err="1">
                <a:sym typeface="Wingdings" panose="05000000000000000000" pitchFamily="2" charset="2"/>
              </a:rPr>
              <a:t>deg</a:t>
            </a:r>
            <a:r>
              <a:rPr lang="en-US" dirty="0">
                <a:sym typeface="Wingdings" panose="05000000000000000000" pitchFamily="2" charset="2"/>
              </a:rPr>
              <a:t> retroversion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7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467" y="1439334"/>
            <a:ext cx="4629150" cy="4981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016" y="1372659"/>
            <a:ext cx="47625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2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819150"/>
            <a:ext cx="4800600" cy="5829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0" y="819150"/>
            <a:ext cx="520662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0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CE4B0F-8326-4926-82EB-901AF1C9F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86450" cy="5381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E8B84D-1B4D-4C35-9427-D4E3530B9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0"/>
            <a:ext cx="5295900" cy="5038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3D060B-5971-468A-A339-BE3880F09B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467" y="3432151"/>
            <a:ext cx="3221321" cy="342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9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Assessment/Plan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38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1. Dysplastic glenoid with labrum tear</a:t>
            </a:r>
          </a:p>
          <a:p>
            <a:r>
              <a:rPr lang="en-US" dirty="0"/>
              <a:t>2. Biceps tendonitis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994777CC-FA15-4F17-9C95-94AA3AA22F0E}"/>
              </a:ext>
            </a:extLst>
          </p:cNvPr>
          <p:cNvSpPr/>
          <p:nvPr/>
        </p:nvSpPr>
        <p:spPr>
          <a:xfrm>
            <a:off x="4806176" y="3044283"/>
            <a:ext cx="2743200" cy="2163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Plan????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3C31CF-B6EF-4435-BF3E-9F63C49F0504}"/>
              </a:ext>
            </a:extLst>
          </p:cNvPr>
          <p:cNvSpPr txBox="1"/>
          <p:nvPr/>
        </p:nvSpPr>
        <p:spPr>
          <a:xfrm>
            <a:off x="5353390" y="5339891"/>
            <a:ext cx="219598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/>
              <a:t>Depbridement</a:t>
            </a:r>
            <a:r>
              <a:rPr lang="en-US" dirty="0"/>
              <a:t>?</a:t>
            </a:r>
          </a:p>
          <a:p>
            <a:pPr marL="342900" indent="-342900">
              <a:buAutoNum type="arabicPeriod"/>
            </a:pPr>
            <a:r>
              <a:rPr lang="en-US" dirty="0"/>
              <a:t>Biceps tenodesis?</a:t>
            </a:r>
          </a:p>
          <a:p>
            <a:pPr marL="342900" indent="-342900">
              <a:buAutoNum type="arabicPeriod"/>
            </a:pPr>
            <a:r>
              <a:rPr lang="en-US" dirty="0"/>
              <a:t>Labrum repair?</a:t>
            </a:r>
          </a:p>
          <a:p>
            <a:pPr marL="342900" indent="-342900">
              <a:buAutoNum type="arabicPeriod"/>
            </a:pPr>
            <a:r>
              <a:rPr lang="en-US" dirty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115087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History</vt:lpstr>
      <vt:lpstr>Exam</vt:lpstr>
      <vt:lpstr>PowerPoint Presentation</vt:lpstr>
      <vt:lpstr>PowerPoint Presentation</vt:lpstr>
      <vt:lpstr>PowerPoint Presentation</vt:lpstr>
      <vt:lpstr>Assessment/Plan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Codman case: J.R.</dc:title>
  <dc:creator>Chang, Jui-Hung</dc:creator>
  <cp:lastModifiedBy>Welp, Kathryn Marie</cp:lastModifiedBy>
  <cp:revision>6</cp:revision>
  <dcterms:created xsi:type="dcterms:W3CDTF">2017-11-20T13:20:36Z</dcterms:created>
  <dcterms:modified xsi:type="dcterms:W3CDTF">2018-04-18T20:24:32Z</dcterms:modified>
</cp:coreProperties>
</file>