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3"/>
  </p:notesMasterIdLst>
  <p:sldIdLst>
    <p:sldId id="363" r:id="rId2"/>
    <p:sldId id="257" r:id="rId3"/>
    <p:sldId id="258" r:id="rId4"/>
    <p:sldId id="375" r:id="rId5"/>
    <p:sldId id="259" r:id="rId6"/>
    <p:sldId id="370" r:id="rId7"/>
    <p:sldId id="371" r:id="rId8"/>
    <p:sldId id="368" r:id="rId9"/>
    <p:sldId id="372" r:id="rId10"/>
    <p:sldId id="374" r:id="rId11"/>
    <p:sldId id="27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3"/>
    <p:restoredTop sz="94637"/>
  </p:normalViewPr>
  <p:slideViewPr>
    <p:cSldViewPr snapToGrid="0">
      <p:cViewPr varScale="1">
        <p:scale>
          <a:sx n="138" d="100"/>
          <a:sy n="138" d="100"/>
        </p:scale>
        <p:origin x="32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3120077</a:t>
            </a:r>
            <a:endParaRPr lang="en-US" dirty="0"/>
          </a:p>
        </p:txBody>
      </p:sp>
    </p:spTree>
    <p:extLst>
      <p:ext uri="{BB962C8B-B14F-4D97-AF65-F5344CB8AC3E}">
        <p14:creationId xmlns:p14="http://schemas.microsoft.com/office/powerpoint/2010/main" val="204646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92ea31487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92ea314874_1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2ea314874_1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92ea314874_1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2ea314874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g92ea314874_1_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92ea314874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92ea314874_1_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BA35-5A04-5141-987A-816559660629}"/>
              </a:ext>
            </a:extLst>
          </p:cNvPr>
          <p:cNvSpPr>
            <a:spLocks noGrp="1"/>
          </p:cNvSpPr>
          <p:nvPr>
            <p:ph type="ctrTitle"/>
          </p:nvPr>
        </p:nvSpPr>
        <p:spPr/>
        <p:txBody>
          <a:bodyPr/>
          <a:lstStyle/>
          <a:p>
            <a:r>
              <a:rPr lang="en-US" dirty="0"/>
              <a:t>Case Presentation</a:t>
            </a:r>
          </a:p>
        </p:txBody>
      </p:sp>
      <p:sp>
        <p:nvSpPr>
          <p:cNvPr id="3" name="Subtitle 2">
            <a:extLst>
              <a:ext uri="{FF2B5EF4-FFF2-40B4-BE49-F238E27FC236}">
                <a16:creationId xmlns:a16="http://schemas.microsoft.com/office/drawing/2014/main" id="{22964903-FFEB-AA4B-B1EF-036BC5E8C0B6}"/>
              </a:ext>
            </a:extLst>
          </p:cNvPr>
          <p:cNvSpPr>
            <a:spLocks noGrp="1"/>
          </p:cNvSpPr>
          <p:nvPr>
            <p:ph type="subTitle" idx="1"/>
          </p:nvPr>
        </p:nvSpPr>
        <p:spPr/>
        <p:txBody>
          <a:bodyPr/>
          <a:lstStyle/>
          <a:p>
            <a:r>
              <a:rPr lang="en-US" dirty="0"/>
              <a:t>Codman Shoulder Society</a:t>
            </a:r>
          </a:p>
        </p:txBody>
      </p:sp>
    </p:spTree>
    <p:extLst>
      <p:ext uri="{BB962C8B-B14F-4D97-AF65-F5344CB8AC3E}">
        <p14:creationId xmlns:p14="http://schemas.microsoft.com/office/powerpoint/2010/main" val="36172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78E6-2005-EF47-9CF3-04346BBE3460}"/>
              </a:ext>
            </a:extLst>
          </p:cNvPr>
          <p:cNvSpPr>
            <a:spLocks noGrp="1"/>
          </p:cNvSpPr>
          <p:nvPr>
            <p:ph type="title"/>
          </p:nvPr>
        </p:nvSpPr>
        <p:spPr/>
        <p:txBody>
          <a:bodyPr/>
          <a:lstStyle/>
          <a:p>
            <a:pPr algn="ctr"/>
            <a:r>
              <a:rPr lang="en-US" sz="2400" b="1" dirty="0"/>
              <a:t>XR in 2019 for Reference</a:t>
            </a:r>
          </a:p>
        </p:txBody>
      </p:sp>
      <p:pic>
        <p:nvPicPr>
          <p:cNvPr id="3" name="Picture 2">
            <a:extLst>
              <a:ext uri="{FF2B5EF4-FFF2-40B4-BE49-F238E27FC236}">
                <a16:creationId xmlns:a16="http://schemas.microsoft.com/office/drawing/2014/main" id="{5C531211-60B7-A245-8C00-4498BFB65164}"/>
              </a:ext>
            </a:extLst>
          </p:cNvPr>
          <p:cNvPicPr>
            <a:picLocks noChangeAspect="1"/>
          </p:cNvPicPr>
          <p:nvPr/>
        </p:nvPicPr>
        <p:blipFill>
          <a:blip r:embed="rId2"/>
          <a:stretch>
            <a:fillRect/>
          </a:stretch>
        </p:blipFill>
        <p:spPr>
          <a:xfrm>
            <a:off x="0" y="1297372"/>
            <a:ext cx="9144000" cy="3306137"/>
          </a:xfrm>
          <a:prstGeom prst="rect">
            <a:avLst/>
          </a:prstGeom>
        </p:spPr>
      </p:pic>
    </p:spTree>
    <p:extLst>
      <p:ext uri="{BB962C8B-B14F-4D97-AF65-F5344CB8AC3E}">
        <p14:creationId xmlns:p14="http://schemas.microsoft.com/office/powerpoint/2010/main" val="710115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4"/>
          <p:cNvSpPr txBox="1">
            <a:spLocks noGrp="1"/>
          </p:cNvSpPr>
          <p:nvPr>
            <p:ph type="ctrTitle"/>
          </p:nvPr>
        </p:nvSpPr>
        <p:spPr>
          <a:xfrm>
            <a:off x="891725" y="79550"/>
            <a:ext cx="7200000" cy="827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b="1" dirty="0"/>
              <a:t>Case Summary</a:t>
            </a:r>
            <a:endParaRPr dirty="0"/>
          </a:p>
        </p:txBody>
      </p:sp>
      <p:sp>
        <p:nvSpPr>
          <p:cNvPr id="176" name="Google Shape;176;p34"/>
          <p:cNvSpPr txBox="1"/>
          <p:nvPr/>
        </p:nvSpPr>
        <p:spPr>
          <a:xfrm>
            <a:off x="846375" y="1073100"/>
            <a:ext cx="7339500" cy="8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dirty="0">
                <a:solidFill>
                  <a:srgbClr val="000000"/>
                </a:solidFill>
                <a:latin typeface="Arial"/>
                <a:ea typeface="Arial"/>
                <a:cs typeface="Arial"/>
                <a:sym typeface="Arial"/>
              </a:rPr>
              <a:t>Summary</a:t>
            </a:r>
            <a:endParaRPr sz="1400" b="1" i="0"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dirty="0"/>
              <a:t>44F with a RSA with concerning radiographic findings</a:t>
            </a:r>
          </a:p>
          <a:p>
            <a:pPr marL="0" marR="0" lvl="0" indent="0" algn="l" rtl="0">
              <a:lnSpc>
                <a:spcPct val="100000"/>
              </a:lnSpc>
              <a:spcBef>
                <a:spcPts val="0"/>
              </a:spcBef>
              <a:spcAft>
                <a:spcPts val="0"/>
              </a:spcAft>
              <a:buNone/>
            </a:pPr>
            <a:r>
              <a:rPr lang="en" dirty="0"/>
              <a:t>Excellent motion and no pain</a:t>
            </a:r>
            <a:endParaRPr lang="en"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 dirty="0"/>
          </a:p>
          <a:p>
            <a:r>
              <a:rPr lang="en-US" b="1" u="sng" dirty="0"/>
              <a:t>Concerns </a:t>
            </a:r>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Humeral Implant Bony Resorption versus </a:t>
            </a:r>
            <a:r>
              <a:rPr lang="en-US" dirty="0"/>
              <a:t>L</a:t>
            </a:r>
            <a:r>
              <a:rPr lang="en-US" sz="1400" b="0" i="0" u="none" strike="noStrike" cap="none" dirty="0">
                <a:solidFill>
                  <a:srgbClr val="000000"/>
                </a:solidFill>
                <a:latin typeface="Arial"/>
                <a:ea typeface="Arial"/>
                <a:cs typeface="Arial"/>
                <a:sym typeface="Arial"/>
              </a:rPr>
              <a:t>oosening</a:t>
            </a:r>
          </a:p>
          <a:p>
            <a:pPr lvl="0"/>
            <a:r>
              <a:rPr lang="en-US" dirty="0"/>
              <a:t>Polyethylene Wear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sng" strike="noStrike" cap="none" dirty="0">
                <a:solidFill>
                  <a:srgbClr val="000000"/>
                </a:solidFill>
                <a:latin typeface="Arial"/>
                <a:ea typeface="Arial"/>
                <a:cs typeface="Arial"/>
                <a:sym typeface="Arial"/>
              </a:rPr>
              <a:t>Plan</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Bone Scan</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u="sng" dirty="0"/>
              <a:t>Thoughts?</a:t>
            </a:r>
            <a:endParaRPr sz="1400" b="1" i="0"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98250" y="503375"/>
            <a:ext cx="8947500" cy="45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CC</a:t>
            </a:r>
            <a:r>
              <a:rPr lang="en" sz="1400" b="0" i="0" u="none" strike="noStrike" cap="none" dirty="0">
                <a:solidFill>
                  <a:srgbClr val="000000"/>
                </a:solidFill>
                <a:latin typeface="Arial"/>
                <a:ea typeface="Arial"/>
                <a:cs typeface="Arial"/>
                <a:sym typeface="Arial"/>
              </a:rPr>
              <a:t>  Right Shoulder Pain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1" i="0" u="sng" strike="noStrike" cap="none" dirty="0">
                <a:solidFill>
                  <a:srgbClr val="000000"/>
                </a:solidFill>
                <a:latin typeface="Arial"/>
                <a:ea typeface="Arial"/>
                <a:cs typeface="Arial"/>
                <a:sym typeface="Arial"/>
              </a:rPr>
              <a:t>HPI</a:t>
            </a:r>
            <a:r>
              <a:rPr lang="en" sz="1400" b="1" i="0" u="none" strike="noStrike" cap="none" dirty="0">
                <a:solidFill>
                  <a:srgbClr val="000000"/>
                </a:solidFill>
                <a:latin typeface="Arial"/>
                <a:ea typeface="Arial"/>
                <a:cs typeface="Arial"/>
                <a:sym typeface="Arial"/>
              </a:rPr>
              <a:t>: </a:t>
            </a:r>
            <a:endParaRPr dirty="0"/>
          </a:p>
          <a:p>
            <a:r>
              <a:rPr lang="en-US" dirty="0"/>
              <a:t>66F RHD underwent a Right Reverse Shoulder Arthroplasty by Dr. Warner in 10/2017. At her last follow-up in 2019, she had minimal pain with occasional aching but excellent range of motion. At that time, XR’s demonstrated lateral bony resorption of the humerus adjacent to the stem, but with the distal 2-3 cm of the stem still covered with bony incorporation. Because of her excellent range of motion and nominal symptoms, we recommended observation.</a:t>
            </a:r>
          </a:p>
          <a:p>
            <a:r>
              <a:rPr lang="en-US" dirty="0"/>
              <a:t>She decided to pursue a second opinion, who ordered a CT and stated that the humeral stem is loose. They ruled out infection with an aspiration/labs and ultimately recommended a revision reverse arthroplasty.  </a:t>
            </a:r>
          </a:p>
          <a:p>
            <a:endParaRPr lang="en-US" dirty="0"/>
          </a:p>
          <a:p>
            <a:r>
              <a:rPr lang="en-US" dirty="0"/>
              <a:t>Today, she returns for our opinion a year later. Her subjective shoulder value is 70%, which is better than in 2019 (60%). She has had intermittent episodes where she has swelling over her arm with some black and blue appearance.  She does have occasional catching in her shoulder. Overall, her pain is 0.</a:t>
            </a:r>
          </a:p>
          <a:p>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PMHx: </a:t>
            </a:r>
            <a:r>
              <a:rPr lang="en" sz="1400" b="0" i="0" u="none" strike="noStrike" cap="none" dirty="0">
                <a:solidFill>
                  <a:srgbClr val="000000"/>
                </a:solidFill>
                <a:latin typeface="Arial"/>
                <a:ea typeface="Arial"/>
                <a:cs typeface="Arial"/>
                <a:sym typeface="Arial"/>
              </a:rPr>
              <a:t>Back Pain, Depression, OA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1" i="0" u="none" strike="noStrike" cap="none" dirty="0" err="1">
                <a:solidFill>
                  <a:srgbClr val="000000"/>
                </a:solidFill>
                <a:latin typeface="Arial"/>
                <a:ea typeface="Arial"/>
                <a:cs typeface="Arial"/>
                <a:sym typeface="Arial"/>
              </a:rPr>
              <a:t>PSHx</a:t>
            </a:r>
            <a:r>
              <a:rPr lang="en" sz="1400" b="1" i="0" u="none" strike="noStrike" cap="none" dirty="0">
                <a:solidFill>
                  <a:srgbClr val="000000"/>
                </a:solidFill>
                <a:latin typeface="Arial"/>
                <a:ea typeface="Arial"/>
                <a:cs typeface="Arial"/>
                <a:sym typeface="Arial"/>
              </a:rPr>
              <a:t>: </a:t>
            </a:r>
            <a:r>
              <a:rPr lang="en" sz="1400" b="0" i="0" u="none" strike="noStrike" cap="none" dirty="0">
                <a:solidFill>
                  <a:srgbClr val="000000"/>
                </a:solidFill>
                <a:latin typeface="Arial"/>
                <a:ea typeface="Arial"/>
                <a:cs typeface="Arial"/>
                <a:sym typeface="Arial"/>
              </a:rPr>
              <a:t>R</a:t>
            </a:r>
            <a:r>
              <a:rPr lang="en" sz="1400" b="1" i="0" u="none" strike="noStrike" cap="none" dirty="0">
                <a:solidFill>
                  <a:srgbClr val="000000"/>
                </a:solidFill>
                <a:latin typeface="Arial"/>
                <a:ea typeface="Arial"/>
                <a:cs typeface="Arial"/>
                <a:sym typeface="Arial"/>
              </a:rPr>
              <a:t> </a:t>
            </a:r>
            <a:r>
              <a:rPr lang="en" sz="1400" b="0" i="0" u="none" strike="noStrike" cap="none" dirty="0">
                <a:solidFill>
                  <a:srgbClr val="000000"/>
                </a:solidFill>
                <a:latin typeface="Arial"/>
                <a:ea typeface="Arial"/>
                <a:cs typeface="Arial"/>
                <a:sym typeface="Arial"/>
              </a:rPr>
              <a:t>Shoulder </a:t>
            </a:r>
          </a:p>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Allergies:</a:t>
            </a:r>
            <a:r>
              <a:rPr lang="en" sz="1400" b="0" i="0" u="none" strike="noStrike" cap="none" dirty="0">
                <a:solidFill>
                  <a:srgbClr val="000000"/>
                </a:solidFill>
                <a:latin typeface="Arial"/>
                <a:ea typeface="Arial"/>
                <a:cs typeface="Arial"/>
                <a:sym typeface="Arial"/>
              </a:rPr>
              <a:t> NKDA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Social:</a:t>
            </a:r>
            <a:r>
              <a:rPr lang="en" sz="1400" b="0" i="0" u="none" strike="noStrike" cap="none" dirty="0">
                <a:solidFill>
                  <a:srgbClr val="000000"/>
                </a:solidFill>
                <a:latin typeface="Arial"/>
                <a:ea typeface="Arial"/>
                <a:cs typeface="Arial"/>
                <a:sym typeface="Arial"/>
              </a:rPr>
              <a:t> </a:t>
            </a:r>
            <a:r>
              <a:rPr lang="en" sz="1400" b="1" i="0" u="none" strike="noStrike" cap="none" dirty="0">
                <a:solidFill>
                  <a:srgbClr val="000000"/>
                </a:solidFill>
                <a:latin typeface="Arial"/>
                <a:ea typeface="Arial"/>
                <a:cs typeface="Arial"/>
                <a:sym typeface="Arial"/>
              </a:rPr>
              <a:t> </a:t>
            </a:r>
            <a:r>
              <a:rPr lang="en" sz="1400" b="0" i="0" u="none" strike="noStrike" cap="none" dirty="0">
                <a:solidFill>
                  <a:srgbClr val="000000"/>
                </a:solidFill>
                <a:latin typeface="Arial"/>
                <a:ea typeface="Arial"/>
                <a:cs typeface="Arial"/>
                <a:sym typeface="Arial"/>
              </a:rPr>
              <a:t>No tobacco use. Drinks alcohol socially.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Occupation: </a:t>
            </a:r>
            <a:r>
              <a:rPr lang="en-US" sz="1400" b="0" i="0" u="none" strike="noStrike" cap="none" dirty="0">
                <a:solidFill>
                  <a:srgbClr val="000000"/>
                </a:solidFill>
                <a:latin typeface="Arial"/>
                <a:ea typeface="Arial"/>
                <a:cs typeface="Arial"/>
                <a:sym typeface="Arial"/>
              </a:rPr>
              <a:t>Retired</a:t>
            </a:r>
            <a:endParaRPr dirty="0"/>
          </a:p>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Social Support and Living: </a:t>
            </a:r>
            <a:r>
              <a:rPr lang="en" sz="1400" i="0" u="none" strike="noStrike" cap="none" dirty="0">
                <a:solidFill>
                  <a:srgbClr val="000000"/>
                </a:solidFill>
                <a:latin typeface="Arial"/>
                <a:ea typeface="Arial"/>
                <a:cs typeface="Arial"/>
                <a:sym typeface="Arial"/>
              </a:rPr>
              <a:t>Lives with </a:t>
            </a:r>
            <a:r>
              <a:rPr lang="en" dirty="0"/>
              <a:t>husband</a:t>
            </a:r>
            <a:endParaRPr sz="14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Arial"/>
              <a:ea typeface="Arial"/>
              <a:cs typeface="Arial"/>
              <a:sym typeface="Arial"/>
            </a:endParaRPr>
          </a:p>
        </p:txBody>
      </p:sp>
      <p:sp>
        <p:nvSpPr>
          <p:cNvPr id="67" name="Google Shape;67;p15"/>
          <p:cNvSpPr txBox="1"/>
          <p:nvPr/>
        </p:nvSpPr>
        <p:spPr>
          <a:xfrm>
            <a:off x="3260250" y="32400"/>
            <a:ext cx="2623500" cy="56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dirty="0">
                <a:solidFill>
                  <a:srgbClr val="000000"/>
                </a:solidFill>
                <a:latin typeface="Arial"/>
                <a:ea typeface="Arial"/>
                <a:cs typeface="Arial"/>
                <a:sym typeface="Arial"/>
              </a:rPr>
              <a:t>History</a:t>
            </a:r>
            <a:endParaRPr sz="2600" b="1"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p:nvPr/>
        </p:nvSpPr>
        <p:spPr>
          <a:xfrm>
            <a:off x="3260250" y="32400"/>
            <a:ext cx="2623500" cy="56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rgbClr val="000000"/>
                </a:solidFill>
                <a:latin typeface="Arial"/>
                <a:ea typeface="Arial"/>
                <a:cs typeface="Arial"/>
                <a:sym typeface="Arial"/>
              </a:rPr>
              <a:t>PE</a:t>
            </a:r>
            <a:endParaRPr sz="2600" b="1" i="0" u="none" strike="noStrike" cap="none">
              <a:solidFill>
                <a:srgbClr val="000000"/>
              </a:solidFill>
              <a:latin typeface="Arial"/>
              <a:ea typeface="Arial"/>
              <a:cs typeface="Arial"/>
              <a:sym typeface="Arial"/>
            </a:endParaRPr>
          </a:p>
        </p:txBody>
      </p:sp>
      <p:sp>
        <p:nvSpPr>
          <p:cNvPr id="73" name="Google Shape;73;p16"/>
          <p:cNvSpPr txBox="1"/>
          <p:nvPr/>
        </p:nvSpPr>
        <p:spPr>
          <a:xfrm>
            <a:off x="155685" y="815865"/>
            <a:ext cx="4277770" cy="440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Height</a:t>
            </a:r>
            <a:r>
              <a:rPr lang="en" sz="1400" b="0" i="0" u="none" strike="noStrike" cap="none" dirty="0">
                <a:solidFill>
                  <a:srgbClr val="000000"/>
                </a:solidFill>
                <a:latin typeface="Arial"/>
                <a:ea typeface="Arial"/>
                <a:cs typeface="Arial"/>
                <a:sym typeface="Arial"/>
              </a:rPr>
              <a:t>: 5’4"</a:t>
            </a:r>
            <a:endParaRPr dirty="0"/>
          </a:p>
          <a:p>
            <a:pPr marL="0" marR="0" lvl="0" indent="0" algn="l" rtl="0">
              <a:lnSpc>
                <a:spcPct val="100000"/>
              </a:lnSpc>
              <a:spcBef>
                <a:spcPts val="0"/>
              </a:spcBef>
              <a:spcAft>
                <a:spcPts val="0"/>
              </a:spcAft>
              <a:buNone/>
            </a:pPr>
            <a:r>
              <a:rPr lang="en" sz="1400" b="1" i="0" u="none" strike="noStrike" cap="none" dirty="0">
                <a:solidFill>
                  <a:srgbClr val="000000"/>
                </a:solidFill>
                <a:latin typeface="Arial"/>
                <a:ea typeface="Arial"/>
                <a:cs typeface="Arial"/>
                <a:sym typeface="Arial"/>
              </a:rPr>
              <a:t>Weight</a:t>
            </a:r>
            <a:r>
              <a:rPr lang="en" sz="1400" b="0" i="0" u="none" strike="noStrike" cap="none" dirty="0">
                <a:solidFill>
                  <a:srgbClr val="000000"/>
                </a:solidFill>
                <a:latin typeface="Arial"/>
                <a:ea typeface="Arial"/>
                <a:cs typeface="Arial"/>
                <a:sym typeface="Arial"/>
              </a:rPr>
              <a:t>: 155lbs</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r>
              <a:rPr lang="en-US" b="1" dirty="0"/>
              <a:t>Right Shoulder</a:t>
            </a:r>
          </a:p>
          <a:p>
            <a:r>
              <a:rPr lang="en-US" dirty="0"/>
              <a:t>Well healed incision</a:t>
            </a:r>
          </a:p>
          <a:p>
            <a:r>
              <a:rPr lang="en-US" dirty="0"/>
              <a:t>No swelling or erythema</a:t>
            </a:r>
          </a:p>
          <a:p>
            <a:r>
              <a:rPr lang="en-US" dirty="0"/>
              <a:t>No tenderness over the acromion</a:t>
            </a:r>
          </a:p>
          <a:p>
            <a:endParaRPr lang="en-US" dirty="0"/>
          </a:p>
          <a:p>
            <a:r>
              <a:rPr lang="en-US" b="1" dirty="0"/>
              <a:t>AROM: </a:t>
            </a:r>
          </a:p>
          <a:p>
            <a:r>
              <a:rPr lang="en-US" dirty="0"/>
              <a:t>Forward Flexion: L 150  vs. R 170 </a:t>
            </a:r>
          </a:p>
          <a:p>
            <a:r>
              <a:rPr lang="en-US" dirty="0"/>
              <a:t>External Rotation: L 45 vs. R 70</a:t>
            </a:r>
          </a:p>
          <a:p>
            <a:r>
              <a:rPr lang="en-US" dirty="0"/>
              <a:t>Internal Rotation: L T3 vs. R T3 </a:t>
            </a: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r>
              <a:rPr lang="en-US" dirty="0"/>
              <a:t>Can easily put her hand on top and the back of her head with marked external rotation.</a:t>
            </a: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74" name="Google Shape;74;p16"/>
          <p:cNvSpPr txBox="1"/>
          <p:nvPr/>
        </p:nvSpPr>
        <p:spPr>
          <a:xfrm>
            <a:off x="5347256" y="815865"/>
            <a:ext cx="3196379" cy="461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 dirty="0"/>
          </a:p>
          <a:p>
            <a:r>
              <a:rPr lang="en-US" b="1" dirty="0"/>
              <a:t>Strength</a:t>
            </a:r>
            <a:r>
              <a:rPr lang="en-US" dirty="0"/>
              <a:t>: 5/5 for all rotator cuff muscles and deltoid. </a:t>
            </a:r>
          </a:p>
          <a:p>
            <a:endParaRPr lang="en-US" dirty="0"/>
          </a:p>
          <a:p>
            <a:r>
              <a:rPr lang="en-US" b="1" dirty="0"/>
              <a:t>Sensation intact </a:t>
            </a:r>
            <a:r>
              <a:rPr lang="en-US" dirty="0"/>
              <a:t>throughout </a:t>
            </a:r>
          </a:p>
          <a:p>
            <a:pPr marL="0" marR="0" lvl="0" indent="0" algn="l" rtl="0">
              <a:lnSpc>
                <a:spcPct val="100000"/>
              </a:lnSpc>
              <a:spcBef>
                <a:spcPts val="0"/>
              </a:spcBef>
              <a:spcAft>
                <a:spcPts val="0"/>
              </a:spcAft>
              <a:buNone/>
            </a:pPr>
            <a:endParaRPr lang="en" dirty="0"/>
          </a:p>
          <a:p>
            <a:pPr marL="0" marR="0" lvl="0" indent="0" algn="l" rtl="0">
              <a:lnSpc>
                <a:spcPct val="100000"/>
              </a:lnSpc>
              <a:spcBef>
                <a:spcPts val="0"/>
              </a:spcBef>
              <a:spcAft>
                <a:spcPts val="0"/>
              </a:spcAft>
              <a:buNone/>
            </a:pPr>
            <a:endParaRPr lang="en"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 dirty="0"/>
          </a:p>
          <a:p>
            <a:pPr marL="0" marR="0" lvl="0" indent="0" algn="l" rtl="0">
              <a:lnSpc>
                <a:spcPct val="100000"/>
              </a:lnSpc>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lly Donais Blurred" descr="Sally Donais Blurred">
            <a:hlinkClick r:id="" action="ppaction://media"/>
            <a:extLst>
              <a:ext uri="{FF2B5EF4-FFF2-40B4-BE49-F238E27FC236}">
                <a16:creationId xmlns:a16="http://schemas.microsoft.com/office/drawing/2014/main" id="{699B2114-596B-D842-842B-D62A4FFD60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2405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p:nvPr/>
        </p:nvSpPr>
        <p:spPr>
          <a:xfrm>
            <a:off x="2526603" y="181256"/>
            <a:ext cx="5185761" cy="56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dirty="0">
                <a:solidFill>
                  <a:srgbClr val="000000"/>
                </a:solidFill>
                <a:latin typeface="Arial"/>
                <a:ea typeface="Arial"/>
                <a:cs typeface="Arial"/>
                <a:sym typeface="Arial"/>
              </a:rPr>
              <a:t>Current XR – Right Shoulder</a:t>
            </a:r>
            <a:endParaRPr sz="2600" b="1" i="0" u="none" strike="noStrike" cap="none" dirty="0">
              <a:solidFill>
                <a:srgbClr val="000000"/>
              </a:solidFill>
              <a:latin typeface="Arial"/>
              <a:ea typeface="Arial"/>
              <a:cs typeface="Arial"/>
              <a:sym typeface="Arial"/>
            </a:endParaRPr>
          </a:p>
        </p:txBody>
      </p:sp>
      <p:sp>
        <p:nvSpPr>
          <p:cNvPr id="3" name="Rectangle 2">
            <a:extLst>
              <a:ext uri="{FF2B5EF4-FFF2-40B4-BE49-F238E27FC236}">
                <a16:creationId xmlns:a16="http://schemas.microsoft.com/office/drawing/2014/main" id="{7DE7F37C-D3C3-9F4F-A095-21F8E9AA52CC}"/>
              </a:ext>
            </a:extLst>
          </p:cNvPr>
          <p:cNvSpPr/>
          <p:nvPr/>
        </p:nvSpPr>
        <p:spPr>
          <a:xfrm>
            <a:off x="1953490" y="4337860"/>
            <a:ext cx="5509491" cy="738664"/>
          </a:xfrm>
          <a:prstGeom prst="rect">
            <a:avLst/>
          </a:prstGeom>
        </p:spPr>
        <p:txBody>
          <a:bodyPr wrap="square">
            <a:spAutoFit/>
          </a:bodyPr>
          <a:lstStyle/>
          <a:p>
            <a:r>
              <a:rPr lang="en-US" dirty="0">
                <a:latin typeface="+mn-lt"/>
              </a:rPr>
              <a:t>Resorption of the lateral portion of the humerus adjacent to the humeral stem, but with the distal 2-3 cm of the stem still covered with what appeared to be bony incorporation of the distal stem.</a:t>
            </a:r>
            <a:endParaRPr lang="en-US" dirty="0">
              <a:effectLst/>
              <a:latin typeface="+mn-lt"/>
            </a:endParaRPr>
          </a:p>
        </p:txBody>
      </p:sp>
      <p:pic>
        <p:nvPicPr>
          <p:cNvPr id="4" name="Picture 3">
            <a:extLst>
              <a:ext uri="{FF2B5EF4-FFF2-40B4-BE49-F238E27FC236}">
                <a16:creationId xmlns:a16="http://schemas.microsoft.com/office/drawing/2014/main" id="{F8AD688E-B0E5-3A40-86AB-E75F64C9210D}"/>
              </a:ext>
            </a:extLst>
          </p:cNvPr>
          <p:cNvPicPr>
            <a:picLocks noChangeAspect="1"/>
          </p:cNvPicPr>
          <p:nvPr/>
        </p:nvPicPr>
        <p:blipFill>
          <a:blip r:embed="rId3"/>
          <a:stretch>
            <a:fillRect/>
          </a:stretch>
        </p:blipFill>
        <p:spPr>
          <a:xfrm>
            <a:off x="0" y="704737"/>
            <a:ext cx="9144000" cy="35682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16DC-846F-244D-A8CC-F330CFE16F92}"/>
              </a:ext>
            </a:extLst>
          </p:cNvPr>
          <p:cNvSpPr>
            <a:spLocks noGrp="1"/>
          </p:cNvSpPr>
          <p:nvPr>
            <p:ph type="title"/>
          </p:nvPr>
        </p:nvSpPr>
        <p:spPr/>
        <p:txBody>
          <a:bodyPr/>
          <a:lstStyle/>
          <a:p>
            <a:pPr algn="ctr"/>
            <a:r>
              <a:rPr lang="en-US" sz="2400" b="1" dirty="0"/>
              <a:t>Current CT </a:t>
            </a:r>
          </a:p>
        </p:txBody>
      </p:sp>
      <p:pic>
        <p:nvPicPr>
          <p:cNvPr id="3" name="Picture 2">
            <a:extLst>
              <a:ext uri="{FF2B5EF4-FFF2-40B4-BE49-F238E27FC236}">
                <a16:creationId xmlns:a16="http://schemas.microsoft.com/office/drawing/2014/main" id="{AB390B3B-386A-A948-BCEA-7CB8B850F51B}"/>
              </a:ext>
            </a:extLst>
          </p:cNvPr>
          <p:cNvPicPr>
            <a:picLocks noChangeAspect="1"/>
          </p:cNvPicPr>
          <p:nvPr/>
        </p:nvPicPr>
        <p:blipFill>
          <a:blip r:embed="rId2"/>
          <a:stretch>
            <a:fillRect/>
          </a:stretch>
        </p:blipFill>
        <p:spPr>
          <a:xfrm>
            <a:off x="0" y="1189983"/>
            <a:ext cx="9144000" cy="3650226"/>
          </a:xfrm>
          <a:prstGeom prst="rect">
            <a:avLst/>
          </a:prstGeom>
        </p:spPr>
      </p:pic>
    </p:spTree>
    <p:extLst>
      <p:ext uri="{BB962C8B-B14F-4D97-AF65-F5344CB8AC3E}">
        <p14:creationId xmlns:p14="http://schemas.microsoft.com/office/powerpoint/2010/main" val="405676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0B77-1618-2441-AE30-6A293949ED4D}"/>
              </a:ext>
            </a:extLst>
          </p:cNvPr>
          <p:cNvSpPr>
            <a:spLocks noGrp="1"/>
          </p:cNvSpPr>
          <p:nvPr>
            <p:ph type="title"/>
          </p:nvPr>
        </p:nvSpPr>
        <p:spPr/>
        <p:txBody>
          <a:bodyPr/>
          <a:lstStyle/>
          <a:p>
            <a:pPr algn="ctr"/>
            <a:r>
              <a:rPr lang="en-US" sz="2400" b="1" dirty="0"/>
              <a:t>Current CT</a:t>
            </a:r>
          </a:p>
        </p:txBody>
      </p:sp>
      <p:pic>
        <p:nvPicPr>
          <p:cNvPr id="3" name="Picture 2">
            <a:extLst>
              <a:ext uri="{FF2B5EF4-FFF2-40B4-BE49-F238E27FC236}">
                <a16:creationId xmlns:a16="http://schemas.microsoft.com/office/drawing/2014/main" id="{0EEADB68-3C59-3E4D-9139-958364102900}"/>
              </a:ext>
            </a:extLst>
          </p:cNvPr>
          <p:cNvPicPr>
            <a:picLocks noChangeAspect="1"/>
          </p:cNvPicPr>
          <p:nvPr/>
        </p:nvPicPr>
        <p:blipFill>
          <a:blip r:embed="rId2"/>
          <a:stretch>
            <a:fillRect/>
          </a:stretch>
        </p:blipFill>
        <p:spPr>
          <a:xfrm>
            <a:off x="618836" y="1049392"/>
            <a:ext cx="5315660" cy="4094108"/>
          </a:xfrm>
          <a:prstGeom prst="rect">
            <a:avLst/>
          </a:prstGeom>
        </p:spPr>
      </p:pic>
      <p:sp>
        <p:nvSpPr>
          <p:cNvPr id="4" name="Rectangle 3">
            <a:extLst>
              <a:ext uri="{FF2B5EF4-FFF2-40B4-BE49-F238E27FC236}">
                <a16:creationId xmlns:a16="http://schemas.microsoft.com/office/drawing/2014/main" id="{6254DCF8-136B-F449-8986-F358474471FE}"/>
              </a:ext>
            </a:extLst>
          </p:cNvPr>
          <p:cNvSpPr/>
          <p:nvPr/>
        </p:nvSpPr>
        <p:spPr>
          <a:xfrm>
            <a:off x="6707312" y="1956044"/>
            <a:ext cx="1568469" cy="738664"/>
          </a:xfrm>
          <a:prstGeom prst="rect">
            <a:avLst/>
          </a:prstGeom>
        </p:spPr>
        <p:txBody>
          <a:bodyPr wrap="square">
            <a:spAutoFit/>
          </a:bodyPr>
          <a:lstStyle/>
          <a:p>
            <a:r>
              <a:rPr lang="en-US" dirty="0">
                <a:latin typeface="Helvetica" pitchFamily="2" charset="0"/>
              </a:rPr>
              <a:t>Acromion stress fracture which is asymptomatic</a:t>
            </a:r>
            <a:endParaRPr lang="en-US" dirty="0">
              <a:effectLst/>
              <a:latin typeface="Helvetica" pitchFamily="2" charset="0"/>
            </a:endParaRPr>
          </a:p>
        </p:txBody>
      </p:sp>
    </p:spTree>
    <p:extLst>
      <p:ext uri="{BB962C8B-B14F-4D97-AF65-F5344CB8AC3E}">
        <p14:creationId xmlns:p14="http://schemas.microsoft.com/office/powerpoint/2010/main" val="3416854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4329EE-3E3B-884C-8856-F2C1AB88DC6C}"/>
              </a:ext>
            </a:extLst>
          </p:cNvPr>
          <p:cNvSpPr/>
          <p:nvPr/>
        </p:nvSpPr>
        <p:spPr>
          <a:xfrm>
            <a:off x="2320371" y="440206"/>
            <a:ext cx="4737194" cy="461665"/>
          </a:xfrm>
          <a:prstGeom prst="rect">
            <a:avLst/>
          </a:prstGeom>
        </p:spPr>
        <p:txBody>
          <a:bodyPr wrap="none">
            <a:spAutoFit/>
          </a:bodyPr>
          <a:lstStyle/>
          <a:p>
            <a:pPr lvl="0" algn="ctr">
              <a:buSzPts val="2600"/>
            </a:pPr>
            <a:r>
              <a:rPr lang="en-US" sz="2400" b="1" dirty="0"/>
              <a:t>Pre-operative XR for Reference</a:t>
            </a:r>
          </a:p>
        </p:txBody>
      </p:sp>
      <p:pic>
        <p:nvPicPr>
          <p:cNvPr id="4" name="Picture 3">
            <a:extLst>
              <a:ext uri="{FF2B5EF4-FFF2-40B4-BE49-F238E27FC236}">
                <a16:creationId xmlns:a16="http://schemas.microsoft.com/office/drawing/2014/main" id="{8A78E45E-727A-FF42-AD0C-C424D2FFA260}"/>
              </a:ext>
            </a:extLst>
          </p:cNvPr>
          <p:cNvPicPr>
            <a:picLocks noChangeAspect="1"/>
          </p:cNvPicPr>
          <p:nvPr/>
        </p:nvPicPr>
        <p:blipFill>
          <a:blip r:embed="rId2"/>
          <a:stretch>
            <a:fillRect/>
          </a:stretch>
        </p:blipFill>
        <p:spPr>
          <a:xfrm>
            <a:off x="0" y="1339692"/>
            <a:ext cx="9144000" cy="3683315"/>
          </a:xfrm>
          <a:prstGeom prst="rect">
            <a:avLst/>
          </a:prstGeom>
        </p:spPr>
      </p:pic>
    </p:spTree>
    <p:extLst>
      <p:ext uri="{BB962C8B-B14F-4D97-AF65-F5344CB8AC3E}">
        <p14:creationId xmlns:p14="http://schemas.microsoft.com/office/powerpoint/2010/main" val="103174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4329EE-3E3B-884C-8856-F2C1AB88DC6C}"/>
              </a:ext>
            </a:extLst>
          </p:cNvPr>
          <p:cNvSpPr/>
          <p:nvPr/>
        </p:nvSpPr>
        <p:spPr>
          <a:xfrm>
            <a:off x="1792186" y="440206"/>
            <a:ext cx="5793574" cy="461665"/>
          </a:xfrm>
          <a:prstGeom prst="rect">
            <a:avLst/>
          </a:prstGeom>
        </p:spPr>
        <p:txBody>
          <a:bodyPr wrap="none">
            <a:spAutoFit/>
          </a:bodyPr>
          <a:lstStyle/>
          <a:p>
            <a:pPr lvl="0" algn="ctr">
              <a:buSzPts val="2600"/>
            </a:pPr>
            <a:r>
              <a:rPr lang="en-US" sz="2400" b="1" dirty="0"/>
              <a:t>Initial Post-operative XR for Reference</a:t>
            </a:r>
          </a:p>
        </p:txBody>
      </p:sp>
      <p:pic>
        <p:nvPicPr>
          <p:cNvPr id="2" name="Picture 1">
            <a:extLst>
              <a:ext uri="{FF2B5EF4-FFF2-40B4-BE49-F238E27FC236}">
                <a16:creationId xmlns:a16="http://schemas.microsoft.com/office/drawing/2014/main" id="{4F78212F-87B5-8043-869B-597B37A4A699}"/>
              </a:ext>
            </a:extLst>
          </p:cNvPr>
          <p:cNvPicPr>
            <a:picLocks noChangeAspect="1"/>
          </p:cNvPicPr>
          <p:nvPr/>
        </p:nvPicPr>
        <p:blipFill>
          <a:blip r:embed="rId2"/>
          <a:stretch>
            <a:fillRect/>
          </a:stretch>
        </p:blipFill>
        <p:spPr>
          <a:xfrm>
            <a:off x="0" y="1525426"/>
            <a:ext cx="9144000" cy="3071701"/>
          </a:xfrm>
          <a:prstGeom prst="rect">
            <a:avLst/>
          </a:prstGeom>
        </p:spPr>
      </p:pic>
    </p:spTree>
    <p:extLst>
      <p:ext uri="{BB962C8B-B14F-4D97-AF65-F5344CB8AC3E}">
        <p14:creationId xmlns:p14="http://schemas.microsoft.com/office/powerpoint/2010/main" val="196254624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410</Words>
  <Application>Microsoft Macintosh PowerPoint</Application>
  <PresentationFormat>On-screen Show (16:9)</PresentationFormat>
  <Paragraphs>62</Paragraphs>
  <Slides>11</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Helvetica</vt:lpstr>
      <vt:lpstr>Simple Light</vt:lpstr>
      <vt:lpstr>Case Presentation</vt:lpstr>
      <vt:lpstr>PowerPoint Presentation</vt:lpstr>
      <vt:lpstr>PowerPoint Presentation</vt:lpstr>
      <vt:lpstr>PowerPoint Presentation</vt:lpstr>
      <vt:lpstr>PowerPoint Presentation</vt:lpstr>
      <vt:lpstr>Current CT </vt:lpstr>
      <vt:lpstr>Current CT</vt:lpstr>
      <vt:lpstr>PowerPoint Presentation</vt:lpstr>
      <vt:lpstr>PowerPoint Presentation</vt:lpstr>
      <vt:lpstr>XR in 2019 for Reference</vt:lpstr>
      <vt:lpstr>Case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8/31 MGH</dc:title>
  <dc:creator>Dang, Khang</dc:creator>
  <cp:lastModifiedBy>Dang, Khang</cp:lastModifiedBy>
  <cp:revision>31</cp:revision>
  <dcterms:modified xsi:type="dcterms:W3CDTF">2020-09-12T03:50:24Z</dcterms:modified>
</cp:coreProperties>
</file>